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2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notesSlides/notesSlide13.xml" ContentType="application/vnd.openxmlformats-officedocument.presentationml.notesSlide+xml"/>
  <Override PartName="/ppt/charts/chart11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2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941" r:id="rId4"/>
  </p:sldMasterIdLst>
  <p:notesMasterIdLst>
    <p:notesMasterId r:id="rId41"/>
  </p:notesMasterIdLst>
  <p:handoutMasterIdLst>
    <p:handoutMasterId r:id="rId42"/>
  </p:handoutMasterIdLst>
  <p:sldIdLst>
    <p:sldId id="298" r:id="rId5"/>
    <p:sldId id="2147308202" r:id="rId6"/>
    <p:sldId id="2147308203" r:id="rId7"/>
    <p:sldId id="300" r:id="rId8"/>
    <p:sldId id="2147308204" r:id="rId9"/>
    <p:sldId id="2147308205" r:id="rId10"/>
    <p:sldId id="2147308206" r:id="rId11"/>
    <p:sldId id="2147308207" r:id="rId12"/>
    <p:sldId id="303" r:id="rId13"/>
    <p:sldId id="306" r:id="rId14"/>
    <p:sldId id="2147308208" r:id="rId15"/>
    <p:sldId id="304" r:id="rId16"/>
    <p:sldId id="2147308209" r:id="rId17"/>
    <p:sldId id="318" r:id="rId18"/>
    <p:sldId id="309" r:id="rId19"/>
    <p:sldId id="307" r:id="rId20"/>
    <p:sldId id="308" r:id="rId21"/>
    <p:sldId id="2147308210" r:id="rId22"/>
    <p:sldId id="324" r:id="rId23"/>
    <p:sldId id="313" r:id="rId24"/>
    <p:sldId id="2147308211" r:id="rId25"/>
    <p:sldId id="310" r:id="rId26"/>
    <p:sldId id="2147308212" r:id="rId27"/>
    <p:sldId id="314" r:id="rId28"/>
    <p:sldId id="2147308213" r:id="rId29"/>
    <p:sldId id="2147308214" r:id="rId30"/>
    <p:sldId id="2147308215" r:id="rId31"/>
    <p:sldId id="322" r:id="rId32"/>
    <p:sldId id="320" r:id="rId33"/>
    <p:sldId id="2147308216" r:id="rId34"/>
    <p:sldId id="2168" r:id="rId35"/>
    <p:sldId id="2147308219" r:id="rId36"/>
    <p:sldId id="2147308217" r:id="rId37"/>
    <p:sldId id="2147308218" r:id="rId38"/>
    <p:sldId id="321" r:id="rId39"/>
    <p:sldId id="323" r:id="rId40"/>
  </p:sldIdLst>
  <p:sldSz cx="9144000" cy="5143500" type="screen16x9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1600" b="1"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sz="1600" b="1"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sz="1600" b="1"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sz="1600" b="1"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59AE682-2CE6-42A7-A1CB-A17AFBE3073F}">
          <p14:sldIdLst/>
        </p14:section>
        <p14:section name="Untitled Section" id="{258A2640-2811-47AE-8941-CADC392D5880}">
          <p14:sldIdLst>
            <p14:sldId id="298"/>
            <p14:sldId id="2147308202"/>
            <p14:sldId id="2147308203"/>
            <p14:sldId id="300"/>
            <p14:sldId id="2147308204"/>
            <p14:sldId id="2147308205"/>
            <p14:sldId id="2147308206"/>
            <p14:sldId id="2147308207"/>
            <p14:sldId id="303"/>
            <p14:sldId id="306"/>
            <p14:sldId id="2147308208"/>
            <p14:sldId id="304"/>
            <p14:sldId id="2147308209"/>
            <p14:sldId id="318"/>
            <p14:sldId id="309"/>
            <p14:sldId id="307"/>
            <p14:sldId id="308"/>
            <p14:sldId id="2147308210"/>
            <p14:sldId id="324"/>
            <p14:sldId id="313"/>
            <p14:sldId id="2147308211"/>
            <p14:sldId id="310"/>
            <p14:sldId id="2147308212"/>
            <p14:sldId id="314"/>
            <p14:sldId id="2147308213"/>
            <p14:sldId id="2147308214"/>
            <p14:sldId id="2147308215"/>
            <p14:sldId id="322"/>
            <p14:sldId id="320"/>
            <p14:sldId id="2147308216"/>
            <p14:sldId id="2168"/>
            <p14:sldId id="2147308219"/>
            <p14:sldId id="2147308217"/>
            <p14:sldId id="2147308218"/>
            <p14:sldId id="321"/>
            <p14:sldId id="32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3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9FFF0"/>
    <a:srgbClr val="3AC01A"/>
    <a:srgbClr val="33CC33"/>
    <a:srgbClr val="335EF2"/>
    <a:srgbClr val="66FF99"/>
    <a:srgbClr val="666699"/>
    <a:srgbClr val="808080"/>
    <a:srgbClr val="9D0000"/>
    <a:srgbClr val="8282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3" d="100"/>
          <a:sy n="133" d="100"/>
        </p:scale>
        <p:origin x="906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3023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benja\Desktop\2023-LANL\02022023\Staged%20Results%20at%20large%20scal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benja\Desktop\2023-LANL\02022023\Staged%20Results%20at%20large%20scal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benja\Desktop\2023-LANL\02022023\Staged%20Results%20at%20large%20scal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benja\Desktop\2023-LANL\02022023\Staged%20Results%20at%20large%20scale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benja\Desktop\2023-LANL\02022023\Staged%20Results%20at%20large%20scale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benja\Desktop\2023-LANL\02022023\Staged%20Results%20at%20large%20scale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benja\Desktop\2023-LANL\02022023\Staged%20Results%20at%20large%20scale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benja\Desktop\2023-LANL\02022023\Staged%20Results%20at%20large%20scale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benja\Desktop\2023-LANL\02162023\Bandwidth-multi-pair-things-results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enja\Desktop\2023-LANL\02162023\Bandwidth-multi-pair-things-results.xlsx" TargetMode="Externa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benja\Desktop\2023-LANL\02162023\Bandwidth-multi-pair-things-results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benja\Desktop\2023-LANL\02162023\Bandwidth-multi-pair-things-results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enja\Desktop\2023-LANL\03022023\Multi-Root-Cyclic-Allgather%20among%20other%20things.xlsx" TargetMode="Externa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benja\Desktop\2023-LANL\03022023\Multi-Root-Cyclic-Allgather%20among%20other%20things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https://buckeyemailosu-my.sharepoint.com/personal/michalowicz_2_buckeyemail_osu_edu/Documents/DPU-Bench-BF3-Numbers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https://buckeyemailosu-my.sharepoint.com/personal/michalowicz_2_buckeyemail_osu_edu/Documents/DPU-Bench-BF3-Number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Bcast</a:t>
            </a:r>
            <a:r>
              <a:rPr lang="en-US" baseline="0"/>
              <a:t> Offload Efficiency (8 Nodes, 8 PPN) -- Cyclic Assignment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'8 nodes, 8 PPN (64 workers)--Cy'!$C$11</c:f>
              <c:strCache>
                <c:ptCount val="1"/>
                <c:pt idx="0">
                  <c:v>1 Worker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'8 nodes, 8 PPN (64 workers)--Cy'!$A$12:$A$16</c:f>
              <c:numCache>
                <c:formatCode>General</c:formatCode>
                <c:ptCount val="5"/>
                <c:pt idx="0">
                  <c:v>262144</c:v>
                </c:pt>
                <c:pt idx="1">
                  <c:v>524288</c:v>
                </c:pt>
                <c:pt idx="2">
                  <c:v>1048576</c:v>
                </c:pt>
                <c:pt idx="3">
                  <c:v>2097152</c:v>
                </c:pt>
                <c:pt idx="4">
                  <c:v>4194304</c:v>
                </c:pt>
              </c:numCache>
            </c:numRef>
          </c:cat>
          <c:val>
            <c:numRef>
              <c:f>'8 nodes, 8 PPN (64 workers)--Cy'!$C$12:$C$16</c:f>
              <c:numCache>
                <c:formatCode>General</c:formatCode>
                <c:ptCount val="5"/>
                <c:pt idx="0">
                  <c:v>95.512500000000003</c:v>
                </c:pt>
                <c:pt idx="1">
                  <c:v>96.002500000000012</c:v>
                </c:pt>
                <c:pt idx="2">
                  <c:v>95.987499999999983</c:v>
                </c:pt>
                <c:pt idx="3">
                  <c:v>96.06750000000001</c:v>
                </c:pt>
                <c:pt idx="4">
                  <c:v>96.3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FC-4A6B-82EB-3A2ECC8696D7}"/>
            </c:ext>
          </c:extLst>
        </c:ser>
        <c:ser>
          <c:idx val="1"/>
          <c:order val="1"/>
          <c:tx>
            <c:strRef>
              <c:f>'8 nodes, 8 PPN (64 workers)--Cy'!$D$11</c:f>
              <c:strCache>
                <c:ptCount val="1"/>
                <c:pt idx="0">
                  <c:v>2 Workers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'8 nodes, 8 PPN (64 workers)--Cy'!$A$12:$A$16</c:f>
              <c:numCache>
                <c:formatCode>General</c:formatCode>
                <c:ptCount val="5"/>
                <c:pt idx="0">
                  <c:v>262144</c:v>
                </c:pt>
                <c:pt idx="1">
                  <c:v>524288</c:v>
                </c:pt>
                <c:pt idx="2">
                  <c:v>1048576</c:v>
                </c:pt>
                <c:pt idx="3">
                  <c:v>2097152</c:v>
                </c:pt>
                <c:pt idx="4">
                  <c:v>4194304</c:v>
                </c:pt>
              </c:numCache>
            </c:numRef>
          </c:cat>
          <c:val>
            <c:numRef>
              <c:f>'8 nodes, 8 PPN (64 workers)--Cy'!$D$12:$D$16</c:f>
              <c:numCache>
                <c:formatCode>General</c:formatCode>
                <c:ptCount val="5"/>
                <c:pt idx="0">
                  <c:v>98.137499999999989</c:v>
                </c:pt>
                <c:pt idx="1">
                  <c:v>98.402500000000003</c:v>
                </c:pt>
                <c:pt idx="2">
                  <c:v>98.559999999999988</c:v>
                </c:pt>
                <c:pt idx="3">
                  <c:v>98.672499999999999</c:v>
                </c:pt>
                <c:pt idx="4">
                  <c:v>98.722499999999997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EFC-4A6B-82EB-3A2ECC8696D7}"/>
            </c:ext>
          </c:extLst>
        </c:ser>
        <c:ser>
          <c:idx val="2"/>
          <c:order val="2"/>
          <c:tx>
            <c:strRef>
              <c:f>'8 nodes, 8 PPN (64 workers)--Cy'!$E$11</c:f>
              <c:strCache>
                <c:ptCount val="1"/>
                <c:pt idx="0">
                  <c:v>4 Workers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'8 nodes, 8 PPN (64 workers)--Cy'!$A$12:$A$16</c:f>
              <c:numCache>
                <c:formatCode>General</c:formatCode>
                <c:ptCount val="5"/>
                <c:pt idx="0">
                  <c:v>262144</c:v>
                </c:pt>
                <c:pt idx="1">
                  <c:v>524288</c:v>
                </c:pt>
                <c:pt idx="2">
                  <c:v>1048576</c:v>
                </c:pt>
                <c:pt idx="3">
                  <c:v>2097152</c:v>
                </c:pt>
                <c:pt idx="4">
                  <c:v>4194304</c:v>
                </c:pt>
              </c:numCache>
            </c:numRef>
          </c:cat>
          <c:val>
            <c:numRef>
              <c:f>'8 nodes, 8 PPN (64 workers)--Cy'!$E$12:$E$16</c:f>
              <c:numCache>
                <c:formatCode>General</c:formatCode>
                <c:ptCount val="5"/>
                <c:pt idx="0">
                  <c:v>98.13</c:v>
                </c:pt>
                <c:pt idx="1">
                  <c:v>98.407499999999999</c:v>
                </c:pt>
                <c:pt idx="2">
                  <c:v>98.58250000000001</c:v>
                </c:pt>
                <c:pt idx="3">
                  <c:v>98.655000000000001</c:v>
                </c:pt>
                <c:pt idx="4">
                  <c:v>98.710000000000008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EFC-4A6B-82EB-3A2ECC8696D7}"/>
            </c:ext>
          </c:extLst>
        </c:ser>
        <c:ser>
          <c:idx val="3"/>
          <c:order val="3"/>
          <c:tx>
            <c:strRef>
              <c:f>'8 nodes, 8 PPN (64 workers)--Cy'!$F$11</c:f>
              <c:strCache>
                <c:ptCount val="1"/>
                <c:pt idx="0">
                  <c:v>8 Workers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'8 nodes, 8 PPN (64 workers)--Cy'!$A$12:$A$16</c:f>
              <c:numCache>
                <c:formatCode>General</c:formatCode>
                <c:ptCount val="5"/>
                <c:pt idx="0">
                  <c:v>262144</c:v>
                </c:pt>
                <c:pt idx="1">
                  <c:v>524288</c:v>
                </c:pt>
                <c:pt idx="2">
                  <c:v>1048576</c:v>
                </c:pt>
                <c:pt idx="3">
                  <c:v>2097152</c:v>
                </c:pt>
                <c:pt idx="4">
                  <c:v>4194304</c:v>
                </c:pt>
              </c:numCache>
            </c:numRef>
          </c:cat>
          <c:val>
            <c:numRef>
              <c:f>'8 nodes, 8 PPN (64 workers)--Cy'!$F$12:$F$16</c:f>
              <c:numCache>
                <c:formatCode>General</c:formatCode>
                <c:ptCount val="5"/>
                <c:pt idx="0">
                  <c:v>98.127499999999998</c:v>
                </c:pt>
                <c:pt idx="1">
                  <c:v>98.407499999999999</c:v>
                </c:pt>
                <c:pt idx="2">
                  <c:v>98.574999999999989</c:v>
                </c:pt>
                <c:pt idx="3">
                  <c:v>98.647500000000008</c:v>
                </c:pt>
                <c:pt idx="4">
                  <c:v>98.722499999999997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EFC-4A6B-82EB-3A2ECC8696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46817567"/>
        <c:axId val="1146817983"/>
      </c:barChart>
      <c:catAx>
        <c:axId val="114681756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Message Size</a:t>
                </a:r>
                <a:r>
                  <a:rPr lang="en-US" baseline="0"/>
                  <a:t> (bytes)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6817983"/>
        <c:crosses val="autoZero"/>
        <c:auto val="1"/>
        <c:lblAlgn val="ctr"/>
        <c:lblOffset val="100"/>
        <c:noMultiLvlLbl val="0"/>
      </c:catAx>
      <c:valAx>
        <c:axId val="1146817983"/>
        <c:scaling>
          <c:orientation val="minMax"/>
          <c:max val="1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Offload Efficiency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68175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Bcast</a:t>
            </a:r>
            <a:r>
              <a:rPr lang="en-US" baseline="0"/>
              <a:t> Offload  Efficiency (8 Nodes, 8 PPN) -- Cyclic Assignment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'8 nodes, 8 PPN (64 workers)--Cy'!$G$11</c:f>
              <c:strCache>
                <c:ptCount val="1"/>
                <c:pt idx="0">
                  <c:v>2 WPN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'8 nodes, 8 PPN (64 workers)--Cy'!$A$12:$A$16</c:f>
              <c:numCache>
                <c:formatCode>General</c:formatCode>
                <c:ptCount val="5"/>
                <c:pt idx="0">
                  <c:v>262144</c:v>
                </c:pt>
                <c:pt idx="1">
                  <c:v>524288</c:v>
                </c:pt>
                <c:pt idx="2">
                  <c:v>1048576</c:v>
                </c:pt>
                <c:pt idx="3">
                  <c:v>2097152</c:v>
                </c:pt>
                <c:pt idx="4">
                  <c:v>4194304</c:v>
                </c:pt>
              </c:numCache>
            </c:numRef>
          </c:cat>
          <c:val>
            <c:numRef>
              <c:f>'8 nodes, 8 PPN (64 workers)--Cy'!$G$12:$G$16</c:f>
              <c:numCache>
                <c:formatCode>General</c:formatCode>
                <c:ptCount val="5"/>
                <c:pt idx="0">
                  <c:v>98.127499999999998</c:v>
                </c:pt>
                <c:pt idx="1">
                  <c:v>98.41</c:v>
                </c:pt>
                <c:pt idx="2">
                  <c:v>98.577500000000001</c:v>
                </c:pt>
                <c:pt idx="3">
                  <c:v>98.652500000000003</c:v>
                </c:pt>
                <c:pt idx="4">
                  <c:v>98.722499999999997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02-4319-AD3E-6F6A6100A58C}"/>
            </c:ext>
          </c:extLst>
        </c:ser>
        <c:ser>
          <c:idx val="1"/>
          <c:order val="1"/>
          <c:tx>
            <c:strRef>
              <c:f>'8 nodes, 8 PPN (64 workers)--Cy'!$H$11</c:f>
              <c:strCache>
                <c:ptCount val="1"/>
                <c:pt idx="0">
                  <c:v>4 WPN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'8 nodes, 8 PPN (64 workers)--Cy'!$A$12:$A$16</c:f>
              <c:numCache>
                <c:formatCode>General</c:formatCode>
                <c:ptCount val="5"/>
                <c:pt idx="0">
                  <c:v>262144</c:v>
                </c:pt>
                <c:pt idx="1">
                  <c:v>524288</c:v>
                </c:pt>
                <c:pt idx="2">
                  <c:v>1048576</c:v>
                </c:pt>
                <c:pt idx="3">
                  <c:v>2097152</c:v>
                </c:pt>
                <c:pt idx="4">
                  <c:v>4194304</c:v>
                </c:pt>
              </c:numCache>
            </c:numRef>
          </c:cat>
          <c:val>
            <c:numRef>
              <c:f>'8 nodes, 8 PPN (64 workers)--Cy'!$H$12:$H$16</c:f>
              <c:numCache>
                <c:formatCode>General</c:formatCode>
                <c:ptCount val="5"/>
                <c:pt idx="0">
                  <c:v>98.127499999999998</c:v>
                </c:pt>
                <c:pt idx="1">
                  <c:v>98.405000000000001</c:v>
                </c:pt>
                <c:pt idx="2">
                  <c:v>98.575000000000003</c:v>
                </c:pt>
                <c:pt idx="3">
                  <c:v>98.66</c:v>
                </c:pt>
                <c:pt idx="4">
                  <c:v>98.71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102-4319-AD3E-6F6A6100A58C}"/>
            </c:ext>
          </c:extLst>
        </c:ser>
        <c:ser>
          <c:idx val="2"/>
          <c:order val="2"/>
          <c:tx>
            <c:strRef>
              <c:f>'8 nodes, 8 PPN (64 workers)--Cy'!$K$11</c:f>
              <c:strCache>
                <c:ptCount val="1"/>
                <c:pt idx="0">
                  <c:v>6 WPN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'8 nodes, 8 PPN (64 workers)--Cy'!$A$12:$A$16</c:f>
              <c:numCache>
                <c:formatCode>General</c:formatCode>
                <c:ptCount val="5"/>
                <c:pt idx="0">
                  <c:v>262144</c:v>
                </c:pt>
                <c:pt idx="1">
                  <c:v>524288</c:v>
                </c:pt>
                <c:pt idx="2">
                  <c:v>1048576</c:v>
                </c:pt>
                <c:pt idx="3">
                  <c:v>2097152</c:v>
                </c:pt>
                <c:pt idx="4">
                  <c:v>4194304</c:v>
                </c:pt>
              </c:numCache>
            </c:numRef>
          </c:cat>
          <c:val>
            <c:numRef>
              <c:f>'8 nodes, 8 PPN (64 workers)--Cy'!$K$12:$K$16</c:f>
              <c:numCache>
                <c:formatCode>General</c:formatCode>
                <c:ptCount val="5"/>
                <c:pt idx="0">
                  <c:v>98.102500000000006</c:v>
                </c:pt>
                <c:pt idx="1">
                  <c:v>98.417500000000004</c:v>
                </c:pt>
                <c:pt idx="2">
                  <c:v>98.424999999999997</c:v>
                </c:pt>
                <c:pt idx="3">
                  <c:v>98.58</c:v>
                </c:pt>
                <c:pt idx="4">
                  <c:v>98.710000000000008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102-4319-AD3E-6F6A6100A58C}"/>
            </c:ext>
          </c:extLst>
        </c:ser>
        <c:ser>
          <c:idx val="3"/>
          <c:order val="3"/>
          <c:tx>
            <c:strRef>
              <c:f>'8 nodes, 8 PPN (64 workers)--Cy'!$I$11</c:f>
              <c:strCache>
                <c:ptCount val="1"/>
                <c:pt idx="0">
                  <c:v>8 WPN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'8 nodes, 8 PPN (64 workers)--Cy'!$A$12:$A$16</c:f>
              <c:numCache>
                <c:formatCode>General</c:formatCode>
                <c:ptCount val="5"/>
                <c:pt idx="0">
                  <c:v>262144</c:v>
                </c:pt>
                <c:pt idx="1">
                  <c:v>524288</c:v>
                </c:pt>
                <c:pt idx="2">
                  <c:v>1048576</c:v>
                </c:pt>
                <c:pt idx="3">
                  <c:v>2097152</c:v>
                </c:pt>
                <c:pt idx="4">
                  <c:v>4194304</c:v>
                </c:pt>
              </c:numCache>
            </c:numRef>
          </c:cat>
          <c:val>
            <c:numRef>
              <c:f>'8 nodes, 8 PPN (64 workers)--Cy'!$I$12:$I$16</c:f>
              <c:numCache>
                <c:formatCode>General</c:formatCode>
                <c:ptCount val="5"/>
                <c:pt idx="0">
                  <c:v>84.772500000000008</c:v>
                </c:pt>
                <c:pt idx="1">
                  <c:v>84.677500000000009</c:v>
                </c:pt>
                <c:pt idx="2">
                  <c:v>77.399999999999991</c:v>
                </c:pt>
                <c:pt idx="3">
                  <c:v>79.9375</c:v>
                </c:pt>
                <c:pt idx="4">
                  <c:v>84.677500000000009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102-4319-AD3E-6F6A6100A5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46817567"/>
        <c:axId val="1146817983"/>
      </c:barChart>
      <c:catAx>
        <c:axId val="114681756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Message Size</a:t>
                </a:r>
                <a:r>
                  <a:rPr lang="en-US" baseline="0"/>
                  <a:t> (bytes)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6817983"/>
        <c:crosses val="autoZero"/>
        <c:auto val="1"/>
        <c:lblAlgn val="ctr"/>
        <c:lblOffset val="100"/>
        <c:noMultiLvlLbl val="0"/>
      </c:catAx>
      <c:valAx>
        <c:axId val="1146817983"/>
        <c:scaling>
          <c:orientation val="minMax"/>
          <c:max val="1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 b="0" i="0" u="none" strike="noStrike" kern="1200" baseline="0" dirty="0">
                    <a:solidFill>
                      <a:sysClr val="windowText" lastClr="000000"/>
                    </a:solidFill>
                  </a:rPr>
                  <a:t>Offload Efficiency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68175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Bcast Offload Efficiency (8 Nodes, 8 PPN) -- Block Assignment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'8 nodes, 8 PPN (64 workers)--Bl'!$C$11</c:f>
              <c:strCache>
                <c:ptCount val="1"/>
                <c:pt idx="0">
                  <c:v>1 Worker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'8 nodes, 8 PPN (64 workers)--Bl'!$A$12:$A$16</c:f>
              <c:numCache>
                <c:formatCode>General</c:formatCode>
                <c:ptCount val="5"/>
                <c:pt idx="0">
                  <c:v>262144</c:v>
                </c:pt>
                <c:pt idx="1">
                  <c:v>524288</c:v>
                </c:pt>
                <c:pt idx="2">
                  <c:v>1048576</c:v>
                </c:pt>
                <c:pt idx="3">
                  <c:v>2097152</c:v>
                </c:pt>
                <c:pt idx="4">
                  <c:v>4194304</c:v>
                </c:pt>
              </c:numCache>
            </c:numRef>
          </c:cat>
          <c:val>
            <c:numRef>
              <c:f>'8 nodes, 8 PPN (64 workers)--Bl'!$C$12:$C$16</c:f>
              <c:numCache>
                <c:formatCode>General</c:formatCode>
                <c:ptCount val="5"/>
                <c:pt idx="0">
                  <c:v>95.422500000000014</c:v>
                </c:pt>
                <c:pt idx="1">
                  <c:v>95.265000000000015</c:v>
                </c:pt>
                <c:pt idx="2">
                  <c:v>95.775000000000006</c:v>
                </c:pt>
                <c:pt idx="3">
                  <c:v>96.327500000000001</c:v>
                </c:pt>
                <c:pt idx="4">
                  <c:v>96.362499999999983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34-491E-8100-C0AD843CC31B}"/>
            </c:ext>
          </c:extLst>
        </c:ser>
        <c:ser>
          <c:idx val="1"/>
          <c:order val="1"/>
          <c:tx>
            <c:strRef>
              <c:f>'8 nodes, 8 PPN (64 workers)--Bl'!$D$11</c:f>
              <c:strCache>
                <c:ptCount val="1"/>
                <c:pt idx="0">
                  <c:v>2 Workers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'8 nodes, 8 PPN (64 workers)--Bl'!$A$12:$A$16</c:f>
              <c:numCache>
                <c:formatCode>General</c:formatCode>
                <c:ptCount val="5"/>
                <c:pt idx="0">
                  <c:v>262144</c:v>
                </c:pt>
                <c:pt idx="1">
                  <c:v>524288</c:v>
                </c:pt>
                <c:pt idx="2">
                  <c:v>1048576</c:v>
                </c:pt>
                <c:pt idx="3">
                  <c:v>2097152</c:v>
                </c:pt>
                <c:pt idx="4">
                  <c:v>4194304</c:v>
                </c:pt>
              </c:numCache>
            </c:numRef>
          </c:cat>
          <c:val>
            <c:numRef>
              <c:f>'8 nodes, 8 PPN (64 workers)--Bl'!$D$12:$D$16</c:f>
              <c:numCache>
                <c:formatCode>General</c:formatCode>
                <c:ptCount val="5"/>
                <c:pt idx="0">
                  <c:v>98.11</c:v>
                </c:pt>
                <c:pt idx="1">
                  <c:v>98.427499999999995</c:v>
                </c:pt>
                <c:pt idx="2">
                  <c:v>98.579999999999984</c:v>
                </c:pt>
                <c:pt idx="3">
                  <c:v>98.62</c:v>
                </c:pt>
                <c:pt idx="4">
                  <c:v>98.414999999999992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534-491E-8100-C0AD843CC31B}"/>
            </c:ext>
          </c:extLst>
        </c:ser>
        <c:ser>
          <c:idx val="2"/>
          <c:order val="2"/>
          <c:tx>
            <c:strRef>
              <c:f>'8 nodes, 8 PPN (64 workers)--Bl'!$E$11</c:f>
              <c:strCache>
                <c:ptCount val="1"/>
                <c:pt idx="0">
                  <c:v>4 Workers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'8 nodes, 8 PPN (64 workers)--Bl'!$A$12:$A$16</c:f>
              <c:numCache>
                <c:formatCode>General</c:formatCode>
                <c:ptCount val="5"/>
                <c:pt idx="0">
                  <c:v>262144</c:v>
                </c:pt>
                <c:pt idx="1">
                  <c:v>524288</c:v>
                </c:pt>
                <c:pt idx="2">
                  <c:v>1048576</c:v>
                </c:pt>
                <c:pt idx="3">
                  <c:v>2097152</c:v>
                </c:pt>
                <c:pt idx="4">
                  <c:v>4194304</c:v>
                </c:pt>
              </c:numCache>
            </c:numRef>
          </c:cat>
          <c:val>
            <c:numRef>
              <c:f>'8 nodes, 8 PPN (64 workers)--Bl'!$E$12:$E$16</c:f>
              <c:numCache>
                <c:formatCode>General</c:formatCode>
                <c:ptCount val="5"/>
                <c:pt idx="0">
                  <c:v>98.13</c:v>
                </c:pt>
                <c:pt idx="1">
                  <c:v>98.44</c:v>
                </c:pt>
                <c:pt idx="2">
                  <c:v>98.582499999999996</c:v>
                </c:pt>
                <c:pt idx="3">
                  <c:v>98.665000000000006</c:v>
                </c:pt>
                <c:pt idx="4">
                  <c:v>98.722499999999997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534-491E-8100-C0AD843CC31B}"/>
            </c:ext>
          </c:extLst>
        </c:ser>
        <c:ser>
          <c:idx val="3"/>
          <c:order val="3"/>
          <c:tx>
            <c:strRef>
              <c:f>'8 nodes, 8 PPN (64 workers)--Bl'!$F$11</c:f>
              <c:strCache>
                <c:ptCount val="1"/>
                <c:pt idx="0">
                  <c:v>8 Workers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'8 nodes, 8 PPN (64 workers)--Bl'!$A$12:$A$16</c:f>
              <c:numCache>
                <c:formatCode>General</c:formatCode>
                <c:ptCount val="5"/>
                <c:pt idx="0">
                  <c:v>262144</c:v>
                </c:pt>
                <c:pt idx="1">
                  <c:v>524288</c:v>
                </c:pt>
                <c:pt idx="2">
                  <c:v>1048576</c:v>
                </c:pt>
                <c:pt idx="3">
                  <c:v>2097152</c:v>
                </c:pt>
                <c:pt idx="4">
                  <c:v>4194304</c:v>
                </c:pt>
              </c:numCache>
            </c:numRef>
          </c:cat>
          <c:val>
            <c:numRef>
              <c:f>'8 nodes, 8 PPN (64 workers)--Bl'!$F$12:$F$16</c:f>
              <c:numCache>
                <c:formatCode>General</c:formatCode>
                <c:ptCount val="5"/>
                <c:pt idx="0">
                  <c:v>98.122499999999988</c:v>
                </c:pt>
                <c:pt idx="1">
                  <c:v>98.42</c:v>
                </c:pt>
                <c:pt idx="2">
                  <c:v>98.572499999999991</c:v>
                </c:pt>
                <c:pt idx="3">
                  <c:v>98.675000000000011</c:v>
                </c:pt>
                <c:pt idx="4">
                  <c:v>98.722499999999997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534-491E-8100-C0AD843CC3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46817567"/>
        <c:axId val="1146817983"/>
      </c:barChart>
      <c:catAx>
        <c:axId val="114681756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Message Size (bytes)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6817983"/>
        <c:crosses val="autoZero"/>
        <c:auto val="1"/>
        <c:lblAlgn val="ctr"/>
        <c:lblOffset val="100"/>
        <c:noMultiLvlLbl val="0"/>
      </c:catAx>
      <c:valAx>
        <c:axId val="1146817983"/>
        <c:scaling>
          <c:orientation val="minMax"/>
          <c:max val="1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Offload Efficiency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68175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Bcast Offload Efficiency (8 Nodes, 8 PPN) -- Block Assignment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'8 nodes, 8 PPN (64 workers)--Bl'!$G$11</c:f>
              <c:strCache>
                <c:ptCount val="1"/>
                <c:pt idx="0">
                  <c:v>2 WPN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'8 nodes, 8 PPN (64 workers)--Bl'!$A$12:$A$16</c:f>
              <c:numCache>
                <c:formatCode>General</c:formatCode>
                <c:ptCount val="5"/>
                <c:pt idx="0">
                  <c:v>262144</c:v>
                </c:pt>
                <c:pt idx="1">
                  <c:v>524288</c:v>
                </c:pt>
                <c:pt idx="2">
                  <c:v>1048576</c:v>
                </c:pt>
                <c:pt idx="3">
                  <c:v>2097152</c:v>
                </c:pt>
                <c:pt idx="4">
                  <c:v>4194304</c:v>
                </c:pt>
              </c:numCache>
            </c:numRef>
          </c:cat>
          <c:val>
            <c:numRef>
              <c:f>'8 nodes, 8 PPN (64 workers)--Bl'!$G$12:$G$16</c:f>
              <c:numCache>
                <c:formatCode>General</c:formatCode>
                <c:ptCount val="5"/>
                <c:pt idx="0">
                  <c:v>98.117500000000007</c:v>
                </c:pt>
                <c:pt idx="1">
                  <c:v>98.414999999999992</c:v>
                </c:pt>
                <c:pt idx="2">
                  <c:v>98.58</c:v>
                </c:pt>
                <c:pt idx="3">
                  <c:v>98.657499999999999</c:v>
                </c:pt>
                <c:pt idx="4">
                  <c:v>98.722499999999997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D3-452B-844C-492751A157EC}"/>
            </c:ext>
          </c:extLst>
        </c:ser>
        <c:ser>
          <c:idx val="1"/>
          <c:order val="1"/>
          <c:tx>
            <c:strRef>
              <c:f>'8 nodes, 8 PPN (64 workers)--Bl'!$H$11</c:f>
              <c:strCache>
                <c:ptCount val="1"/>
                <c:pt idx="0">
                  <c:v>4 WPN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'8 nodes, 8 PPN (64 workers)--Bl'!$A$12:$A$16</c:f>
              <c:numCache>
                <c:formatCode>General</c:formatCode>
                <c:ptCount val="5"/>
                <c:pt idx="0">
                  <c:v>262144</c:v>
                </c:pt>
                <c:pt idx="1">
                  <c:v>524288</c:v>
                </c:pt>
                <c:pt idx="2">
                  <c:v>1048576</c:v>
                </c:pt>
                <c:pt idx="3">
                  <c:v>2097152</c:v>
                </c:pt>
                <c:pt idx="4">
                  <c:v>4194304</c:v>
                </c:pt>
              </c:numCache>
            </c:numRef>
          </c:cat>
          <c:val>
            <c:numRef>
              <c:f>'8 nodes, 8 PPN (64 workers)--Bl'!$H$12:$H$16</c:f>
              <c:numCache>
                <c:formatCode>General</c:formatCode>
                <c:ptCount val="5"/>
                <c:pt idx="0">
                  <c:v>98.102499999999992</c:v>
                </c:pt>
                <c:pt idx="1">
                  <c:v>98.412499999999994</c:v>
                </c:pt>
                <c:pt idx="2">
                  <c:v>98.587500000000006</c:v>
                </c:pt>
                <c:pt idx="3">
                  <c:v>98.662499999999994</c:v>
                </c:pt>
                <c:pt idx="4">
                  <c:v>98.717499999999987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BD3-452B-844C-492751A157EC}"/>
            </c:ext>
          </c:extLst>
        </c:ser>
        <c:ser>
          <c:idx val="2"/>
          <c:order val="2"/>
          <c:tx>
            <c:strRef>
              <c:f>'8 nodes, 8 PPN (64 workers)--Bl'!$K$11</c:f>
              <c:strCache>
                <c:ptCount val="1"/>
                <c:pt idx="0">
                  <c:v>6 WPN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'8 nodes, 8 PPN (64 workers)--Bl'!$A$12:$A$16</c:f>
              <c:numCache>
                <c:formatCode>General</c:formatCode>
                <c:ptCount val="5"/>
                <c:pt idx="0">
                  <c:v>262144</c:v>
                </c:pt>
                <c:pt idx="1">
                  <c:v>524288</c:v>
                </c:pt>
                <c:pt idx="2">
                  <c:v>1048576</c:v>
                </c:pt>
                <c:pt idx="3">
                  <c:v>2097152</c:v>
                </c:pt>
                <c:pt idx="4">
                  <c:v>4194304</c:v>
                </c:pt>
              </c:numCache>
            </c:numRef>
          </c:cat>
          <c:val>
            <c:numRef>
              <c:f>'8 nodes, 8 PPN (64 workers)--Bl'!$K$12:$K$16</c:f>
              <c:numCache>
                <c:formatCode>General</c:formatCode>
                <c:ptCount val="5"/>
                <c:pt idx="0">
                  <c:v>67.307500000000005</c:v>
                </c:pt>
                <c:pt idx="1">
                  <c:v>80.905000000000001</c:v>
                </c:pt>
                <c:pt idx="2">
                  <c:v>93.050000000000011</c:v>
                </c:pt>
                <c:pt idx="3">
                  <c:v>95.935000000000002</c:v>
                </c:pt>
                <c:pt idx="4">
                  <c:v>98.71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BD3-452B-844C-492751A157EC}"/>
            </c:ext>
          </c:extLst>
        </c:ser>
        <c:ser>
          <c:idx val="3"/>
          <c:order val="3"/>
          <c:tx>
            <c:strRef>
              <c:f>'8 nodes, 8 PPN (64 workers)--Bl'!$I$11</c:f>
              <c:strCache>
                <c:ptCount val="1"/>
                <c:pt idx="0">
                  <c:v>8 WPN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'8 nodes, 8 PPN (64 workers)--Bl'!$A$12:$A$16</c:f>
              <c:numCache>
                <c:formatCode>General</c:formatCode>
                <c:ptCount val="5"/>
                <c:pt idx="0">
                  <c:v>262144</c:v>
                </c:pt>
                <c:pt idx="1">
                  <c:v>524288</c:v>
                </c:pt>
                <c:pt idx="2">
                  <c:v>1048576</c:v>
                </c:pt>
                <c:pt idx="3">
                  <c:v>2097152</c:v>
                </c:pt>
                <c:pt idx="4">
                  <c:v>4194304</c:v>
                </c:pt>
              </c:numCache>
            </c:numRef>
          </c:cat>
          <c:val>
            <c:numRef>
              <c:f>'8 nodes, 8 PPN (64 workers)--Bl'!$I$12:$I$16</c:f>
              <c:numCache>
                <c:formatCode>General</c:formatCode>
                <c:ptCount val="5"/>
                <c:pt idx="0">
                  <c:v>55.692500000000003</c:v>
                </c:pt>
                <c:pt idx="1">
                  <c:v>66.827500000000001</c:v>
                </c:pt>
                <c:pt idx="2">
                  <c:v>69.504999999999995</c:v>
                </c:pt>
                <c:pt idx="3">
                  <c:v>74.004999999999995</c:v>
                </c:pt>
                <c:pt idx="4">
                  <c:v>78.79249999999999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BD3-452B-844C-492751A157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46817567"/>
        <c:axId val="1146817983"/>
      </c:barChart>
      <c:catAx>
        <c:axId val="114681756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Message Size (bytes)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6817983"/>
        <c:crosses val="autoZero"/>
        <c:auto val="1"/>
        <c:lblAlgn val="ctr"/>
        <c:lblOffset val="100"/>
        <c:noMultiLvlLbl val="0"/>
      </c:catAx>
      <c:valAx>
        <c:axId val="1146817983"/>
        <c:scaling>
          <c:orientation val="minMax"/>
          <c:max val="1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Offload Efficiency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68175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baseline="0"/>
              <a:t>Gather Offload Efficiency (8 Nodes, 8 PPN) -- Cyclic Assignment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'8 nodes, 8 PPN (64 workers) CG'!$C$11</c:f>
              <c:strCache>
                <c:ptCount val="1"/>
                <c:pt idx="0">
                  <c:v>1 Worker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'8 nodes, 8 PPN (64 workers) CG'!$A$12:$A$16</c:f>
              <c:numCache>
                <c:formatCode>General</c:formatCode>
                <c:ptCount val="5"/>
                <c:pt idx="0">
                  <c:v>262144</c:v>
                </c:pt>
                <c:pt idx="1">
                  <c:v>524288</c:v>
                </c:pt>
                <c:pt idx="2">
                  <c:v>1048576</c:v>
                </c:pt>
                <c:pt idx="3">
                  <c:v>2097152</c:v>
                </c:pt>
                <c:pt idx="4">
                  <c:v>4194304</c:v>
                </c:pt>
              </c:numCache>
            </c:numRef>
          </c:cat>
          <c:val>
            <c:numRef>
              <c:f>'8 nodes, 8 PPN (64 workers) CG'!$C$12:$C$16</c:f>
              <c:numCache>
                <c:formatCode>General</c:formatCode>
                <c:ptCount val="5"/>
                <c:pt idx="0">
                  <c:v>78.7</c:v>
                </c:pt>
                <c:pt idx="1">
                  <c:v>80.28</c:v>
                </c:pt>
                <c:pt idx="2">
                  <c:v>81.03</c:v>
                </c:pt>
                <c:pt idx="3">
                  <c:v>81.152500000000003</c:v>
                </c:pt>
                <c:pt idx="4">
                  <c:v>80.842500000000001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24-4E6E-B1EC-E1AE9D69150A}"/>
            </c:ext>
          </c:extLst>
        </c:ser>
        <c:ser>
          <c:idx val="1"/>
          <c:order val="1"/>
          <c:tx>
            <c:strRef>
              <c:f>'8 nodes, 8 PPN (64 workers) CG'!$D$11</c:f>
              <c:strCache>
                <c:ptCount val="1"/>
                <c:pt idx="0">
                  <c:v>2 Workers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'8 nodes, 8 PPN (64 workers) CG'!$A$12:$A$16</c:f>
              <c:numCache>
                <c:formatCode>General</c:formatCode>
                <c:ptCount val="5"/>
                <c:pt idx="0">
                  <c:v>262144</c:v>
                </c:pt>
                <c:pt idx="1">
                  <c:v>524288</c:v>
                </c:pt>
                <c:pt idx="2">
                  <c:v>1048576</c:v>
                </c:pt>
                <c:pt idx="3">
                  <c:v>2097152</c:v>
                </c:pt>
                <c:pt idx="4">
                  <c:v>4194304</c:v>
                </c:pt>
              </c:numCache>
            </c:numRef>
          </c:cat>
          <c:val>
            <c:numRef>
              <c:f>'8 nodes, 8 PPN (64 workers) CG'!$D$12:$D$16</c:f>
              <c:numCache>
                <c:formatCode>General</c:formatCode>
                <c:ptCount val="5"/>
                <c:pt idx="0">
                  <c:v>98.1</c:v>
                </c:pt>
                <c:pt idx="1">
                  <c:v>98.407499999999999</c:v>
                </c:pt>
                <c:pt idx="2">
                  <c:v>98.582499999999996</c:v>
                </c:pt>
                <c:pt idx="3">
                  <c:v>98.672499999999999</c:v>
                </c:pt>
                <c:pt idx="4">
                  <c:v>98.1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824-4E6E-B1EC-E1AE9D69150A}"/>
            </c:ext>
          </c:extLst>
        </c:ser>
        <c:ser>
          <c:idx val="2"/>
          <c:order val="2"/>
          <c:tx>
            <c:strRef>
              <c:f>'8 nodes, 8 PPN (64 workers) CG'!$E$11</c:f>
              <c:strCache>
                <c:ptCount val="1"/>
                <c:pt idx="0">
                  <c:v>4 Workers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'8 nodes, 8 PPN (64 workers) CG'!$A$12:$A$16</c:f>
              <c:numCache>
                <c:formatCode>General</c:formatCode>
                <c:ptCount val="5"/>
                <c:pt idx="0">
                  <c:v>262144</c:v>
                </c:pt>
                <c:pt idx="1">
                  <c:v>524288</c:v>
                </c:pt>
                <c:pt idx="2">
                  <c:v>1048576</c:v>
                </c:pt>
                <c:pt idx="3">
                  <c:v>2097152</c:v>
                </c:pt>
                <c:pt idx="4">
                  <c:v>4194304</c:v>
                </c:pt>
              </c:numCache>
            </c:numRef>
          </c:cat>
          <c:val>
            <c:numRef>
              <c:f>'8 nodes, 8 PPN (64 workers) CG'!$E$12:$E$16</c:f>
              <c:numCache>
                <c:formatCode>General</c:formatCode>
                <c:ptCount val="5"/>
                <c:pt idx="0">
                  <c:v>98.107500000000002</c:v>
                </c:pt>
                <c:pt idx="1">
                  <c:v>98.402500000000003</c:v>
                </c:pt>
                <c:pt idx="2">
                  <c:v>98.574999999999989</c:v>
                </c:pt>
                <c:pt idx="3">
                  <c:v>98.675000000000011</c:v>
                </c:pt>
                <c:pt idx="4">
                  <c:v>98.7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824-4E6E-B1EC-E1AE9D69150A}"/>
            </c:ext>
          </c:extLst>
        </c:ser>
        <c:ser>
          <c:idx val="3"/>
          <c:order val="3"/>
          <c:tx>
            <c:strRef>
              <c:f>'8 nodes, 8 PPN (64 workers) CG'!$F$11</c:f>
              <c:strCache>
                <c:ptCount val="1"/>
                <c:pt idx="0">
                  <c:v>8 Workers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'8 nodes, 8 PPN (64 workers) CG'!$A$12:$A$16</c:f>
              <c:numCache>
                <c:formatCode>General</c:formatCode>
                <c:ptCount val="5"/>
                <c:pt idx="0">
                  <c:v>262144</c:v>
                </c:pt>
                <c:pt idx="1">
                  <c:v>524288</c:v>
                </c:pt>
                <c:pt idx="2">
                  <c:v>1048576</c:v>
                </c:pt>
                <c:pt idx="3">
                  <c:v>2097152</c:v>
                </c:pt>
                <c:pt idx="4">
                  <c:v>4194304</c:v>
                </c:pt>
              </c:numCache>
            </c:numRef>
          </c:cat>
          <c:val>
            <c:numRef>
              <c:f>'8 nodes, 8 PPN (64 workers) CG'!$F$12:$F$16</c:f>
              <c:numCache>
                <c:formatCode>General</c:formatCode>
                <c:ptCount val="5"/>
                <c:pt idx="0">
                  <c:v>98.077500000000001</c:v>
                </c:pt>
                <c:pt idx="1">
                  <c:v>98.42</c:v>
                </c:pt>
                <c:pt idx="2">
                  <c:v>98.570000000000007</c:v>
                </c:pt>
                <c:pt idx="3">
                  <c:v>98.665000000000006</c:v>
                </c:pt>
                <c:pt idx="4">
                  <c:v>98.704999999999998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824-4E6E-B1EC-E1AE9D6915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46817567"/>
        <c:axId val="1146817983"/>
      </c:barChart>
      <c:catAx>
        <c:axId val="114681756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Message Size</a:t>
                </a:r>
                <a:r>
                  <a:rPr lang="en-US" baseline="0"/>
                  <a:t> (bytes)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6817983"/>
        <c:crosses val="autoZero"/>
        <c:auto val="1"/>
        <c:lblAlgn val="ctr"/>
        <c:lblOffset val="100"/>
        <c:noMultiLvlLbl val="0"/>
      </c:catAx>
      <c:valAx>
        <c:axId val="1146817983"/>
        <c:scaling>
          <c:orientation val="minMax"/>
          <c:max val="1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 b="0" i="0" u="none" strike="noStrike" kern="1200" baseline="0" dirty="0">
                    <a:solidFill>
                      <a:sysClr val="windowText" lastClr="000000"/>
                    </a:solidFill>
                  </a:rPr>
                  <a:t>Offload Efficiency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68175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Gather</a:t>
            </a:r>
            <a:r>
              <a:rPr lang="en-US" baseline="0"/>
              <a:t> Offload Efficiency (8 Nodes, 8 PPN) -- Cyclic Assignment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'8 nodes, 8 PPN (64 workers) CG'!$G$11</c:f>
              <c:strCache>
                <c:ptCount val="1"/>
                <c:pt idx="0">
                  <c:v>2 WPN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'8 nodes, 8 PPN (64 workers) CG'!$A$12:$A$16</c:f>
              <c:numCache>
                <c:formatCode>General</c:formatCode>
                <c:ptCount val="5"/>
                <c:pt idx="0">
                  <c:v>262144</c:v>
                </c:pt>
                <c:pt idx="1">
                  <c:v>524288</c:v>
                </c:pt>
                <c:pt idx="2">
                  <c:v>1048576</c:v>
                </c:pt>
                <c:pt idx="3">
                  <c:v>2097152</c:v>
                </c:pt>
                <c:pt idx="4">
                  <c:v>4194304</c:v>
                </c:pt>
              </c:numCache>
            </c:numRef>
          </c:cat>
          <c:val>
            <c:numRef>
              <c:f>'8 nodes, 8 PPN (64 workers) CG'!$G$12:$G$16</c:f>
              <c:numCache>
                <c:formatCode>General</c:formatCode>
                <c:ptCount val="5"/>
                <c:pt idx="0">
                  <c:v>98.085000000000008</c:v>
                </c:pt>
                <c:pt idx="1">
                  <c:v>98.405000000000015</c:v>
                </c:pt>
                <c:pt idx="2">
                  <c:v>98.572499999999991</c:v>
                </c:pt>
                <c:pt idx="3">
                  <c:v>98.66749999999999</c:v>
                </c:pt>
                <c:pt idx="4">
                  <c:v>98.23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BF-4490-968B-53816B5AEFEB}"/>
            </c:ext>
          </c:extLst>
        </c:ser>
        <c:ser>
          <c:idx val="1"/>
          <c:order val="1"/>
          <c:tx>
            <c:strRef>
              <c:f>'8 nodes, 8 PPN (64 workers) CG'!$H$11</c:f>
              <c:strCache>
                <c:ptCount val="1"/>
                <c:pt idx="0">
                  <c:v>4 WPN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'8 nodes, 8 PPN (64 workers) CG'!$A$12:$A$16</c:f>
              <c:numCache>
                <c:formatCode>General</c:formatCode>
                <c:ptCount val="5"/>
                <c:pt idx="0">
                  <c:v>262144</c:v>
                </c:pt>
                <c:pt idx="1">
                  <c:v>524288</c:v>
                </c:pt>
                <c:pt idx="2">
                  <c:v>1048576</c:v>
                </c:pt>
                <c:pt idx="3">
                  <c:v>2097152</c:v>
                </c:pt>
                <c:pt idx="4">
                  <c:v>4194304</c:v>
                </c:pt>
              </c:numCache>
            </c:numRef>
          </c:cat>
          <c:val>
            <c:numRef>
              <c:f>'8 nodes, 8 PPN (64 workers) CG'!$H$12:$H$16</c:f>
              <c:numCache>
                <c:formatCode>General</c:formatCode>
                <c:ptCount val="5"/>
                <c:pt idx="0">
                  <c:v>98.094999999999985</c:v>
                </c:pt>
                <c:pt idx="1">
                  <c:v>98.394999999999996</c:v>
                </c:pt>
                <c:pt idx="2">
                  <c:v>98.5625</c:v>
                </c:pt>
                <c:pt idx="3">
                  <c:v>98.652500000000003</c:v>
                </c:pt>
                <c:pt idx="4">
                  <c:v>98.715000000000003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DBF-4490-968B-53816B5AEFEB}"/>
            </c:ext>
          </c:extLst>
        </c:ser>
        <c:ser>
          <c:idx val="2"/>
          <c:order val="2"/>
          <c:tx>
            <c:strRef>
              <c:f>'8 nodes, 8 PPN (64 workers) CG'!$K$11</c:f>
              <c:strCache>
                <c:ptCount val="1"/>
                <c:pt idx="0">
                  <c:v>6 WPN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'8 nodes, 8 PPN (64 workers) CG'!$A$12:$A$16</c:f>
              <c:numCache>
                <c:formatCode>General</c:formatCode>
                <c:ptCount val="5"/>
                <c:pt idx="0">
                  <c:v>262144</c:v>
                </c:pt>
                <c:pt idx="1">
                  <c:v>524288</c:v>
                </c:pt>
                <c:pt idx="2">
                  <c:v>1048576</c:v>
                </c:pt>
                <c:pt idx="3">
                  <c:v>2097152</c:v>
                </c:pt>
                <c:pt idx="4">
                  <c:v>4194304</c:v>
                </c:pt>
              </c:numCache>
            </c:numRef>
          </c:cat>
          <c:val>
            <c:numRef>
              <c:f>'8 nodes, 8 PPN (64 workers) CG'!$K$12:$K$16</c:f>
              <c:numCache>
                <c:formatCode>General</c:formatCode>
                <c:ptCount val="5"/>
                <c:pt idx="0">
                  <c:v>98.077500000000001</c:v>
                </c:pt>
                <c:pt idx="1">
                  <c:v>98.4</c:v>
                </c:pt>
                <c:pt idx="2">
                  <c:v>98.585000000000008</c:v>
                </c:pt>
                <c:pt idx="3">
                  <c:v>98.669999999999987</c:v>
                </c:pt>
                <c:pt idx="4">
                  <c:v>98.704999999999998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DBF-4490-968B-53816B5AEFEB}"/>
            </c:ext>
          </c:extLst>
        </c:ser>
        <c:ser>
          <c:idx val="3"/>
          <c:order val="3"/>
          <c:tx>
            <c:strRef>
              <c:f>'8 nodes, 8 PPN (64 workers) CG'!$I$11</c:f>
              <c:strCache>
                <c:ptCount val="1"/>
                <c:pt idx="0">
                  <c:v>8 WPN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'8 nodes, 8 PPN (64 workers) CG'!$A$12:$A$16</c:f>
              <c:numCache>
                <c:formatCode>General</c:formatCode>
                <c:ptCount val="5"/>
                <c:pt idx="0">
                  <c:v>262144</c:v>
                </c:pt>
                <c:pt idx="1">
                  <c:v>524288</c:v>
                </c:pt>
                <c:pt idx="2">
                  <c:v>1048576</c:v>
                </c:pt>
                <c:pt idx="3">
                  <c:v>2097152</c:v>
                </c:pt>
                <c:pt idx="4">
                  <c:v>4194304</c:v>
                </c:pt>
              </c:numCache>
            </c:numRef>
          </c:cat>
          <c:val>
            <c:numRef>
              <c:f>'8 nodes, 8 PPN (64 workers) CG'!$I$12:$I$16</c:f>
              <c:numCache>
                <c:formatCode>General</c:formatCode>
                <c:ptCount val="5"/>
                <c:pt idx="0">
                  <c:v>84.754999999999995</c:v>
                </c:pt>
                <c:pt idx="1">
                  <c:v>85.612499999999997</c:v>
                </c:pt>
                <c:pt idx="2">
                  <c:v>85.94</c:v>
                </c:pt>
                <c:pt idx="3">
                  <c:v>85.9</c:v>
                </c:pt>
                <c:pt idx="4">
                  <c:v>85.947500000000005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DBF-4490-968B-53816B5AEF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46817567"/>
        <c:axId val="1146817983"/>
      </c:barChart>
      <c:catAx>
        <c:axId val="114681756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Message Size</a:t>
                </a:r>
                <a:r>
                  <a:rPr lang="en-US" baseline="0"/>
                  <a:t> (bytes)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6817983"/>
        <c:crosses val="autoZero"/>
        <c:auto val="1"/>
        <c:lblAlgn val="ctr"/>
        <c:lblOffset val="100"/>
        <c:noMultiLvlLbl val="0"/>
      </c:catAx>
      <c:valAx>
        <c:axId val="1146817983"/>
        <c:scaling>
          <c:orientation val="minMax"/>
          <c:max val="1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 b="0" i="0" u="none" strike="noStrike" kern="1200" baseline="0" dirty="0">
                    <a:solidFill>
                      <a:sysClr val="windowText" lastClr="000000"/>
                    </a:solidFill>
                  </a:rPr>
                  <a:t>Offload Efficiency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68175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Gather Offload Efficiency (8 Nodes, 8 PPN) -- Block Assignment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'8 nodes, 8 PPN (64 workers) BG'!$C$11</c:f>
              <c:strCache>
                <c:ptCount val="1"/>
                <c:pt idx="0">
                  <c:v>1 Worker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'8 nodes, 8 PPN (64 workers) BG'!$A$12:$A$16</c:f>
              <c:numCache>
                <c:formatCode>General</c:formatCode>
                <c:ptCount val="5"/>
                <c:pt idx="0">
                  <c:v>262144</c:v>
                </c:pt>
                <c:pt idx="1">
                  <c:v>524288</c:v>
                </c:pt>
                <c:pt idx="2">
                  <c:v>1048576</c:v>
                </c:pt>
                <c:pt idx="3">
                  <c:v>2097152</c:v>
                </c:pt>
                <c:pt idx="4">
                  <c:v>4194304</c:v>
                </c:pt>
              </c:numCache>
            </c:numRef>
          </c:cat>
          <c:val>
            <c:numRef>
              <c:f>'8 nodes, 8 PPN (64 workers) BG'!$C$12:$C$16</c:f>
              <c:numCache>
                <c:formatCode>General</c:formatCode>
                <c:ptCount val="5"/>
                <c:pt idx="0">
                  <c:v>80.567499999999995</c:v>
                </c:pt>
                <c:pt idx="1">
                  <c:v>81.215000000000003</c:v>
                </c:pt>
                <c:pt idx="2">
                  <c:v>81.497500000000002</c:v>
                </c:pt>
                <c:pt idx="3">
                  <c:v>81.197499999999991</c:v>
                </c:pt>
                <c:pt idx="4">
                  <c:v>80.949999999999989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56-46D2-AB90-C3E5754B5D98}"/>
            </c:ext>
          </c:extLst>
        </c:ser>
        <c:ser>
          <c:idx val="1"/>
          <c:order val="1"/>
          <c:tx>
            <c:strRef>
              <c:f>'8 nodes, 8 PPN (64 workers) BG'!$D$11</c:f>
              <c:strCache>
                <c:ptCount val="1"/>
                <c:pt idx="0">
                  <c:v>2 Workers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'8 nodes, 8 PPN (64 workers) BG'!$A$12:$A$16</c:f>
              <c:numCache>
                <c:formatCode>General</c:formatCode>
                <c:ptCount val="5"/>
                <c:pt idx="0">
                  <c:v>262144</c:v>
                </c:pt>
                <c:pt idx="1">
                  <c:v>524288</c:v>
                </c:pt>
                <c:pt idx="2">
                  <c:v>1048576</c:v>
                </c:pt>
                <c:pt idx="3">
                  <c:v>2097152</c:v>
                </c:pt>
                <c:pt idx="4">
                  <c:v>4194304</c:v>
                </c:pt>
              </c:numCache>
            </c:numRef>
          </c:cat>
          <c:val>
            <c:numRef>
              <c:f>'8 nodes, 8 PPN (64 workers) BG'!$D$12:$D$16</c:f>
              <c:numCache>
                <c:formatCode>General</c:formatCode>
                <c:ptCount val="5"/>
                <c:pt idx="0">
                  <c:v>98.127499999999998</c:v>
                </c:pt>
                <c:pt idx="1">
                  <c:v>98.42</c:v>
                </c:pt>
                <c:pt idx="2">
                  <c:v>98.572499999999991</c:v>
                </c:pt>
                <c:pt idx="3">
                  <c:v>98.657499999999999</c:v>
                </c:pt>
                <c:pt idx="4">
                  <c:v>98.712500000000006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356-46D2-AB90-C3E5754B5D98}"/>
            </c:ext>
          </c:extLst>
        </c:ser>
        <c:ser>
          <c:idx val="2"/>
          <c:order val="2"/>
          <c:tx>
            <c:strRef>
              <c:f>'8 nodes, 8 PPN (64 workers) BG'!$E$11</c:f>
              <c:strCache>
                <c:ptCount val="1"/>
                <c:pt idx="0">
                  <c:v>4 Workers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'8 nodes, 8 PPN (64 workers) BG'!$A$12:$A$16</c:f>
              <c:numCache>
                <c:formatCode>General</c:formatCode>
                <c:ptCount val="5"/>
                <c:pt idx="0">
                  <c:v>262144</c:v>
                </c:pt>
                <c:pt idx="1">
                  <c:v>524288</c:v>
                </c:pt>
                <c:pt idx="2">
                  <c:v>1048576</c:v>
                </c:pt>
                <c:pt idx="3">
                  <c:v>2097152</c:v>
                </c:pt>
                <c:pt idx="4">
                  <c:v>4194304</c:v>
                </c:pt>
              </c:numCache>
            </c:numRef>
          </c:cat>
          <c:val>
            <c:numRef>
              <c:f>'8 nodes, 8 PPN (64 workers) BG'!$E$12:$E$16</c:f>
              <c:numCache>
                <c:formatCode>General</c:formatCode>
                <c:ptCount val="5"/>
                <c:pt idx="0">
                  <c:v>98.127499999999998</c:v>
                </c:pt>
                <c:pt idx="1">
                  <c:v>98.41749999999999</c:v>
                </c:pt>
                <c:pt idx="2">
                  <c:v>98.575000000000003</c:v>
                </c:pt>
                <c:pt idx="3">
                  <c:v>98.65</c:v>
                </c:pt>
                <c:pt idx="4">
                  <c:v>98.69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356-46D2-AB90-C3E5754B5D98}"/>
            </c:ext>
          </c:extLst>
        </c:ser>
        <c:ser>
          <c:idx val="3"/>
          <c:order val="3"/>
          <c:tx>
            <c:strRef>
              <c:f>'8 nodes, 8 PPN (64 workers) BG'!$F$11</c:f>
              <c:strCache>
                <c:ptCount val="1"/>
                <c:pt idx="0">
                  <c:v>8 Workers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'8 nodes, 8 PPN (64 workers) BG'!$A$12:$A$16</c:f>
              <c:numCache>
                <c:formatCode>General</c:formatCode>
                <c:ptCount val="5"/>
                <c:pt idx="0">
                  <c:v>262144</c:v>
                </c:pt>
                <c:pt idx="1">
                  <c:v>524288</c:v>
                </c:pt>
                <c:pt idx="2">
                  <c:v>1048576</c:v>
                </c:pt>
                <c:pt idx="3">
                  <c:v>2097152</c:v>
                </c:pt>
                <c:pt idx="4">
                  <c:v>4194304</c:v>
                </c:pt>
              </c:numCache>
            </c:numRef>
          </c:cat>
          <c:val>
            <c:numRef>
              <c:f>'8 nodes, 8 PPN (64 workers) BG'!$F$12:$F$16</c:f>
              <c:numCache>
                <c:formatCode>General</c:formatCode>
                <c:ptCount val="5"/>
                <c:pt idx="0">
                  <c:v>98.114999999999995</c:v>
                </c:pt>
                <c:pt idx="1">
                  <c:v>98.405000000000001</c:v>
                </c:pt>
                <c:pt idx="2">
                  <c:v>98.585000000000008</c:v>
                </c:pt>
                <c:pt idx="3">
                  <c:v>98.652500000000003</c:v>
                </c:pt>
                <c:pt idx="4">
                  <c:v>98.710000000000008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356-46D2-AB90-C3E5754B5D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46817567"/>
        <c:axId val="1146817983"/>
      </c:barChart>
      <c:catAx>
        <c:axId val="114681756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Message Size (bytes)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6817983"/>
        <c:crosses val="autoZero"/>
        <c:auto val="1"/>
        <c:lblAlgn val="ctr"/>
        <c:lblOffset val="100"/>
        <c:noMultiLvlLbl val="0"/>
      </c:catAx>
      <c:valAx>
        <c:axId val="1146817983"/>
        <c:scaling>
          <c:orientation val="minMax"/>
          <c:max val="1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Offload Efficiency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68175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Gather</a:t>
            </a:r>
            <a:r>
              <a:rPr lang="en-US" baseline="0"/>
              <a:t> Offload Efficiency (8 Nodes, 8 PPN</a:t>
            </a:r>
            <a:r>
              <a:rPr lang="en-US" sz="1400" b="0" i="0" u="none" strike="noStrike" baseline="0">
                <a:effectLst/>
              </a:rPr>
              <a:t>) -- Block Assignment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'8 nodes, 8 PPN (64 workers) BG'!$G$11</c:f>
              <c:strCache>
                <c:ptCount val="1"/>
                <c:pt idx="0">
                  <c:v>2 WPN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'8 nodes, 8 PPN (64 workers) BG'!$A$12:$A$16</c:f>
              <c:numCache>
                <c:formatCode>General</c:formatCode>
                <c:ptCount val="5"/>
                <c:pt idx="0">
                  <c:v>262144</c:v>
                </c:pt>
                <c:pt idx="1">
                  <c:v>524288</c:v>
                </c:pt>
                <c:pt idx="2">
                  <c:v>1048576</c:v>
                </c:pt>
                <c:pt idx="3">
                  <c:v>2097152</c:v>
                </c:pt>
                <c:pt idx="4">
                  <c:v>4194304</c:v>
                </c:pt>
              </c:numCache>
            </c:numRef>
          </c:cat>
          <c:val>
            <c:numRef>
              <c:f>'8 nodes, 8 PPN (64 workers) BG'!$G$12:$G$16</c:f>
              <c:numCache>
                <c:formatCode>General</c:formatCode>
                <c:ptCount val="5"/>
                <c:pt idx="0">
                  <c:v>98.112500000000011</c:v>
                </c:pt>
                <c:pt idx="1">
                  <c:v>98.412500000000009</c:v>
                </c:pt>
                <c:pt idx="2">
                  <c:v>98.58250000000001</c:v>
                </c:pt>
                <c:pt idx="3">
                  <c:v>98.622500000000016</c:v>
                </c:pt>
                <c:pt idx="4">
                  <c:v>98.427499999999995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5A-40E9-BDC3-8A02AD5D907C}"/>
            </c:ext>
          </c:extLst>
        </c:ser>
        <c:ser>
          <c:idx val="1"/>
          <c:order val="1"/>
          <c:tx>
            <c:strRef>
              <c:f>'8 nodes, 8 PPN (64 workers) BG'!$H$11</c:f>
              <c:strCache>
                <c:ptCount val="1"/>
                <c:pt idx="0">
                  <c:v>4 WPN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'8 nodes, 8 PPN (64 workers) BG'!$A$12:$A$16</c:f>
              <c:numCache>
                <c:formatCode>General</c:formatCode>
                <c:ptCount val="5"/>
                <c:pt idx="0">
                  <c:v>262144</c:v>
                </c:pt>
                <c:pt idx="1">
                  <c:v>524288</c:v>
                </c:pt>
                <c:pt idx="2">
                  <c:v>1048576</c:v>
                </c:pt>
                <c:pt idx="3">
                  <c:v>2097152</c:v>
                </c:pt>
                <c:pt idx="4">
                  <c:v>4194304</c:v>
                </c:pt>
              </c:numCache>
            </c:numRef>
          </c:cat>
          <c:val>
            <c:numRef>
              <c:f>'8 nodes, 8 PPN (64 workers) BG'!$H$12:$H$16</c:f>
              <c:numCache>
                <c:formatCode>General</c:formatCode>
                <c:ptCount val="5"/>
                <c:pt idx="0">
                  <c:v>98.092500000000001</c:v>
                </c:pt>
                <c:pt idx="1">
                  <c:v>98.417500000000004</c:v>
                </c:pt>
                <c:pt idx="2">
                  <c:v>98.577500000000001</c:v>
                </c:pt>
                <c:pt idx="3">
                  <c:v>98.674999999999997</c:v>
                </c:pt>
                <c:pt idx="4">
                  <c:v>98.712499999999991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F5A-40E9-BDC3-8A02AD5D907C}"/>
            </c:ext>
          </c:extLst>
        </c:ser>
        <c:ser>
          <c:idx val="2"/>
          <c:order val="2"/>
          <c:tx>
            <c:strRef>
              <c:f>'8 nodes, 8 PPN (64 workers) BG'!$K$11</c:f>
              <c:strCache>
                <c:ptCount val="1"/>
                <c:pt idx="0">
                  <c:v>6 WPN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'8 nodes, 8 PPN (64 workers) BG'!$A$12:$A$16</c:f>
              <c:numCache>
                <c:formatCode>General</c:formatCode>
                <c:ptCount val="5"/>
                <c:pt idx="0">
                  <c:v>262144</c:v>
                </c:pt>
                <c:pt idx="1">
                  <c:v>524288</c:v>
                </c:pt>
                <c:pt idx="2">
                  <c:v>1048576</c:v>
                </c:pt>
                <c:pt idx="3">
                  <c:v>2097152</c:v>
                </c:pt>
                <c:pt idx="4">
                  <c:v>4194304</c:v>
                </c:pt>
              </c:numCache>
            </c:numRef>
          </c:cat>
          <c:val>
            <c:numRef>
              <c:f>'8 nodes, 8 PPN (64 workers) BG'!$K$12:$K$16</c:f>
              <c:numCache>
                <c:formatCode>General</c:formatCode>
                <c:ptCount val="5"/>
                <c:pt idx="0">
                  <c:v>84.232499999999987</c:v>
                </c:pt>
                <c:pt idx="1">
                  <c:v>98.384999999999991</c:v>
                </c:pt>
                <c:pt idx="2">
                  <c:v>98.555000000000007</c:v>
                </c:pt>
                <c:pt idx="3">
                  <c:v>98.665000000000006</c:v>
                </c:pt>
                <c:pt idx="4">
                  <c:v>98.717500000000001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F5A-40E9-BDC3-8A02AD5D907C}"/>
            </c:ext>
          </c:extLst>
        </c:ser>
        <c:ser>
          <c:idx val="3"/>
          <c:order val="3"/>
          <c:tx>
            <c:strRef>
              <c:f>'8 nodes, 8 PPN (64 workers) BG'!$I$11</c:f>
              <c:strCache>
                <c:ptCount val="1"/>
                <c:pt idx="0">
                  <c:v>8 WPN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'8 nodes, 8 PPN (64 workers) BG'!$A$12:$A$16</c:f>
              <c:numCache>
                <c:formatCode>General</c:formatCode>
                <c:ptCount val="5"/>
                <c:pt idx="0">
                  <c:v>262144</c:v>
                </c:pt>
                <c:pt idx="1">
                  <c:v>524288</c:v>
                </c:pt>
                <c:pt idx="2">
                  <c:v>1048576</c:v>
                </c:pt>
                <c:pt idx="3">
                  <c:v>2097152</c:v>
                </c:pt>
                <c:pt idx="4">
                  <c:v>4194304</c:v>
                </c:pt>
              </c:numCache>
            </c:numRef>
          </c:cat>
          <c:val>
            <c:numRef>
              <c:f>'8 nodes, 8 PPN (64 workers) BG'!$I$12:$I$16</c:f>
              <c:numCache>
                <c:formatCode>General</c:formatCode>
                <c:ptCount val="5"/>
                <c:pt idx="0">
                  <c:v>61.67</c:v>
                </c:pt>
                <c:pt idx="1">
                  <c:v>72.182500000000005</c:v>
                </c:pt>
                <c:pt idx="2">
                  <c:v>81.960000000000008</c:v>
                </c:pt>
                <c:pt idx="3">
                  <c:v>85.075000000000003</c:v>
                </c:pt>
                <c:pt idx="4">
                  <c:v>85.15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F5A-40E9-BDC3-8A02AD5D90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46817567"/>
        <c:axId val="1146817983"/>
      </c:barChart>
      <c:catAx>
        <c:axId val="114681756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Message Size</a:t>
                </a:r>
                <a:r>
                  <a:rPr lang="en-US" baseline="0"/>
                  <a:t> (bytes)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6817983"/>
        <c:crosses val="autoZero"/>
        <c:auto val="1"/>
        <c:lblAlgn val="ctr"/>
        <c:lblOffset val="100"/>
        <c:noMultiLvlLbl val="0"/>
      </c:catAx>
      <c:valAx>
        <c:axId val="1146817983"/>
        <c:scaling>
          <c:orientation val="minMax"/>
          <c:max val="1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 b="0" i="0" u="none" strike="noStrike" kern="1200" baseline="0" dirty="0">
                    <a:solidFill>
                      <a:sysClr val="windowText" lastClr="000000"/>
                    </a:solidFill>
                  </a:rPr>
                  <a:t>Offload Efficiency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68175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1200"/>
              <a:t>Allgather Offload Efficiency (8 Nodes, 8 PPN) -- Cyclic Assignment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552913028728553"/>
          <c:y val="0.18715877152863278"/>
          <c:w val="0.83952755905511811"/>
          <c:h val="0.438371007843852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'Cyclic-Allgather-8N8PPN'!$C$11</c:f>
              <c:strCache>
                <c:ptCount val="1"/>
                <c:pt idx="0">
                  <c:v>1 Worker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'Cyclic-Allgather-8N8PPN'!$A$12:$A$16</c:f>
              <c:numCache>
                <c:formatCode>General</c:formatCode>
                <c:ptCount val="5"/>
                <c:pt idx="0">
                  <c:v>262144</c:v>
                </c:pt>
                <c:pt idx="1">
                  <c:v>524288</c:v>
                </c:pt>
                <c:pt idx="2">
                  <c:v>1048576</c:v>
                </c:pt>
                <c:pt idx="3">
                  <c:v>2097152</c:v>
                </c:pt>
                <c:pt idx="4">
                  <c:v>4194304</c:v>
                </c:pt>
              </c:numCache>
            </c:numRef>
          </c:cat>
          <c:val>
            <c:numRef>
              <c:f>'Cyclic-Allgather-8N8PPN'!$C$12:$C$16</c:f>
              <c:numCache>
                <c:formatCode>General</c:formatCode>
                <c:ptCount val="5"/>
                <c:pt idx="0">
                  <c:v>21.767450366535073</c:v>
                </c:pt>
                <c:pt idx="1">
                  <c:v>21.137005679999188</c:v>
                </c:pt>
                <c:pt idx="2">
                  <c:v>19.360273383736033</c:v>
                </c:pt>
                <c:pt idx="3">
                  <c:v>17.957043744150443</c:v>
                </c:pt>
                <c:pt idx="4">
                  <c:v>16.099227779682458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1C-4C58-B9DE-1E7128801AC7}"/>
            </c:ext>
          </c:extLst>
        </c:ser>
        <c:ser>
          <c:idx val="1"/>
          <c:order val="1"/>
          <c:tx>
            <c:strRef>
              <c:f>'Cyclic-Allgather-8N8PPN'!$D$11</c:f>
              <c:strCache>
                <c:ptCount val="1"/>
                <c:pt idx="0">
                  <c:v>2 Workers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'Cyclic-Allgather-8N8PPN'!$A$12:$A$16</c:f>
              <c:numCache>
                <c:formatCode>General</c:formatCode>
                <c:ptCount val="5"/>
                <c:pt idx="0">
                  <c:v>262144</c:v>
                </c:pt>
                <c:pt idx="1">
                  <c:v>524288</c:v>
                </c:pt>
                <c:pt idx="2">
                  <c:v>1048576</c:v>
                </c:pt>
                <c:pt idx="3">
                  <c:v>2097152</c:v>
                </c:pt>
                <c:pt idx="4">
                  <c:v>4194304</c:v>
                </c:pt>
              </c:numCache>
            </c:numRef>
          </c:cat>
          <c:val>
            <c:numRef>
              <c:f>'Cyclic-Allgather-8N8PPN'!$D$12:$D$16</c:f>
              <c:numCache>
                <c:formatCode>General</c:formatCode>
                <c:ptCount val="5"/>
                <c:pt idx="0">
                  <c:v>21.92898462240985</c:v>
                </c:pt>
                <c:pt idx="1">
                  <c:v>21.301273675536294</c:v>
                </c:pt>
                <c:pt idx="2">
                  <c:v>19.498149837034525</c:v>
                </c:pt>
                <c:pt idx="3">
                  <c:v>18.079894025713774</c:v>
                </c:pt>
                <c:pt idx="4">
                  <c:v>16.207399812028822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1C-4C58-B9DE-1E7128801AC7}"/>
            </c:ext>
          </c:extLst>
        </c:ser>
        <c:ser>
          <c:idx val="2"/>
          <c:order val="2"/>
          <c:tx>
            <c:strRef>
              <c:f>'Cyclic-Allgather-8N8PPN'!$E$11</c:f>
              <c:strCache>
                <c:ptCount val="1"/>
                <c:pt idx="0">
                  <c:v>4 Workers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'Cyclic-Allgather-8N8PPN'!$A$12:$A$16</c:f>
              <c:numCache>
                <c:formatCode>General</c:formatCode>
                <c:ptCount val="5"/>
                <c:pt idx="0">
                  <c:v>262144</c:v>
                </c:pt>
                <c:pt idx="1">
                  <c:v>524288</c:v>
                </c:pt>
                <c:pt idx="2">
                  <c:v>1048576</c:v>
                </c:pt>
                <c:pt idx="3">
                  <c:v>2097152</c:v>
                </c:pt>
                <c:pt idx="4">
                  <c:v>4194304</c:v>
                </c:pt>
              </c:numCache>
            </c:numRef>
          </c:cat>
          <c:val>
            <c:numRef>
              <c:f>'Cyclic-Allgather-8N8PPN'!$E$12:$E$16</c:f>
              <c:numCache>
                <c:formatCode>General</c:formatCode>
                <c:ptCount val="5"/>
                <c:pt idx="0">
                  <c:v>21.930510844151492</c:v>
                </c:pt>
                <c:pt idx="1">
                  <c:v>21.318275438442853</c:v>
                </c:pt>
                <c:pt idx="2">
                  <c:v>19.533397484727193</c:v>
                </c:pt>
                <c:pt idx="3">
                  <c:v>18.119542268120746</c:v>
                </c:pt>
                <c:pt idx="4">
                  <c:v>16.24628173123374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91C-4C58-B9DE-1E7128801AC7}"/>
            </c:ext>
          </c:extLst>
        </c:ser>
        <c:ser>
          <c:idx val="3"/>
          <c:order val="3"/>
          <c:tx>
            <c:strRef>
              <c:f>'Cyclic-Allgather-8N8PPN'!$F$11</c:f>
              <c:strCache>
                <c:ptCount val="1"/>
                <c:pt idx="0">
                  <c:v>8 Workers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'Cyclic-Allgather-8N8PPN'!$A$12:$A$16</c:f>
              <c:numCache>
                <c:formatCode>General</c:formatCode>
                <c:ptCount val="5"/>
                <c:pt idx="0">
                  <c:v>262144</c:v>
                </c:pt>
                <c:pt idx="1">
                  <c:v>524288</c:v>
                </c:pt>
                <c:pt idx="2">
                  <c:v>1048576</c:v>
                </c:pt>
                <c:pt idx="3">
                  <c:v>2097152</c:v>
                </c:pt>
                <c:pt idx="4">
                  <c:v>4194304</c:v>
                </c:pt>
              </c:numCache>
            </c:numRef>
          </c:cat>
          <c:val>
            <c:numRef>
              <c:f>'Cyclic-Allgather-8N8PPN'!$F$12:$F$16</c:f>
              <c:numCache>
                <c:formatCode>General</c:formatCode>
                <c:ptCount val="5"/>
                <c:pt idx="0">
                  <c:v>21.917808428851423</c:v>
                </c:pt>
                <c:pt idx="1">
                  <c:v>21.314662741489713</c:v>
                </c:pt>
                <c:pt idx="2">
                  <c:v>19.544829076168213</c:v>
                </c:pt>
                <c:pt idx="3">
                  <c:v>18.131959967911619</c:v>
                </c:pt>
                <c:pt idx="4">
                  <c:v>16.258682599341395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91C-4C58-B9DE-1E7128801A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14870816"/>
        <c:axId val="1114888288"/>
      </c:barChart>
      <c:catAx>
        <c:axId val="11148708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Message Size (bytes)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4888288"/>
        <c:crosses val="autoZero"/>
        <c:auto val="1"/>
        <c:lblAlgn val="ctr"/>
        <c:lblOffset val="100"/>
        <c:noMultiLvlLbl val="0"/>
      </c:catAx>
      <c:valAx>
        <c:axId val="1114888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0" i="0" u="none" strike="noStrike" kern="1200" baseline="0" dirty="0">
                    <a:solidFill>
                      <a:sysClr val="windowText" lastClr="000000"/>
                    </a:solidFill>
                  </a:rPr>
                  <a:t>Offload Efficiency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4870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1200"/>
              <a:t>Allgather Offload Efficiency (8 Nodes, 8 PPN) -- Cyclic Assignment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3552913028728553"/>
          <c:y val="0.18715877152863278"/>
          <c:w val="0.83952755905511811"/>
          <c:h val="0.438371007843852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'Cyclic-Allgather-8N8PPN'!$G$11</c:f>
              <c:strCache>
                <c:ptCount val="1"/>
                <c:pt idx="0">
                  <c:v>2 WPN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'Cyclic-Allgather-8N8PPN'!$A$12:$A$16</c:f>
              <c:numCache>
                <c:formatCode>General</c:formatCode>
                <c:ptCount val="5"/>
                <c:pt idx="0">
                  <c:v>262144</c:v>
                </c:pt>
                <c:pt idx="1">
                  <c:v>524288</c:v>
                </c:pt>
                <c:pt idx="2">
                  <c:v>1048576</c:v>
                </c:pt>
                <c:pt idx="3">
                  <c:v>2097152</c:v>
                </c:pt>
                <c:pt idx="4">
                  <c:v>4194304</c:v>
                </c:pt>
              </c:numCache>
            </c:numRef>
          </c:cat>
          <c:val>
            <c:numRef>
              <c:f>'Cyclic-Allgather-8N8PPN'!$G$12:$G$16</c:f>
              <c:numCache>
                <c:formatCode>General</c:formatCode>
                <c:ptCount val="5"/>
                <c:pt idx="0">
                  <c:v>21.95034008756862</c:v>
                </c:pt>
                <c:pt idx="1">
                  <c:v>21.301617194917455</c:v>
                </c:pt>
                <c:pt idx="2">
                  <c:v>19.517340720140826</c:v>
                </c:pt>
                <c:pt idx="3">
                  <c:v>18.106749315569694</c:v>
                </c:pt>
                <c:pt idx="4">
                  <c:v>16.237821472328704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96-4C2C-9A68-234A2F6198D8}"/>
            </c:ext>
          </c:extLst>
        </c:ser>
        <c:ser>
          <c:idx val="1"/>
          <c:order val="1"/>
          <c:tx>
            <c:strRef>
              <c:f>'Cyclic-Allgather-8N8PPN'!$H$11</c:f>
              <c:strCache>
                <c:ptCount val="1"/>
                <c:pt idx="0">
                  <c:v>4 WPN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'Cyclic-Allgather-8N8PPN'!$A$12:$A$16</c:f>
              <c:numCache>
                <c:formatCode>General</c:formatCode>
                <c:ptCount val="5"/>
                <c:pt idx="0">
                  <c:v>262144</c:v>
                </c:pt>
                <c:pt idx="1">
                  <c:v>524288</c:v>
                </c:pt>
                <c:pt idx="2">
                  <c:v>1048576</c:v>
                </c:pt>
                <c:pt idx="3">
                  <c:v>2097152</c:v>
                </c:pt>
                <c:pt idx="4">
                  <c:v>4194304</c:v>
                </c:pt>
              </c:numCache>
            </c:numRef>
          </c:cat>
          <c:val>
            <c:numRef>
              <c:f>'Cyclic-Allgather-8N8PPN'!$H$12:$H$16</c:f>
              <c:numCache>
                <c:formatCode>General</c:formatCode>
                <c:ptCount val="5"/>
                <c:pt idx="0">
                  <c:v>21.904693358758003</c:v>
                </c:pt>
                <c:pt idx="1">
                  <c:v>21.259590208825895</c:v>
                </c:pt>
                <c:pt idx="2">
                  <c:v>19.48267531033326</c:v>
                </c:pt>
                <c:pt idx="3">
                  <c:v>18.073056372480057</c:v>
                </c:pt>
                <c:pt idx="4">
                  <c:v>16.199006566459396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A96-4C2C-9A68-234A2F6198D8}"/>
            </c:ext>
          </c:extLst>
        </c:ser>
        <c:ser>
          <c:idx val="2"/>
          <c:order val="2"/>
          <c:tx>
            <c:strRef>
              <c:f>'Cyclic-Allgather-8N8PPN'!$I$11</c:f>
              <c:strCache>
                <c:ptCount val="1"/>
                <c:pt idx="0">
                  <c:v>6 WPN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'Cyclic-Allgather-8N8PPN'!$A$12:$A$16</c:f>
              <c:numCache>
                <c:formatCode>General</c:formatCode>
                <c:ptCount val="5"/>
                <c:pt idx="0">
                  <c:v>262144</c:v>
                </c:pt>
                <c:pt idx="1">
                  <c:v>524288</c:v>
                </c:pt>
                <c:pt idx="2">
                  <c:v>1048576</c:v>
                </c:pt>
                <c:pt idx="3">
                  <c:v>2097152</c:v>
                </c:pt>
                <c:pt idx="4">
                  <c:v>4194304</c:v>
                </c:pt>
              </c:numCache>
            </c:numRef>
          </c:cat>
          <c:val>
            <c:numRef>
              <c:f>'Cyclic-Allgather-8N8PPN'!$I$12:$I$16</c:f>
              <c:numCache>
                <c:formatCode>General</c:formatCode>
                <c:ptCount val="5"/>
                <c:pt idx="0">
                  <c:v>21.813325870392351</c:v>
                </c:pt>
                <c:pt idx="1">
                  <c:v>21.192316495989722</c:v>
                </c:pt>
                <c:pt idx="2">
                  <c:v>19.422014428400189</c:v>
                </c:pt>
                <c:pt idx="3">
                  <c:v>18.014335803113408</c:v>
                </c:pt>
                <c:pt idx="4">
                  <c:v>16.147256451678761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A96-4C2C-9A68-234A2F6198D8}"/>
            </c:ext>
          </c:extLst>
        </c:ser>
        <c:ser>
          <c:idx val="3"/>
          <c:order val="3"/>
          <c:tx>
            <c:strRef>
              <c:f>'Cyclic-Allgather-8N8PPN'!$J$11</c:f>
              <c:strCache>
                <c:ptCount val="1"/>
                <c:pt idx="0">
                  <c:v>8 WPN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'Cyclic-Allgather-8N8PPN'!$A$12:$A$16</c:f>
              <c:numCache>
                <c:formatCode>General</c:formatCode>
                <c:ptCount val="5"/>
                <c:pt idx="0">
                  <c:v>262144</c:v>
                </c:pt>
                <c:pt idx="1">
                  <c:v>524288</c:v>
                </c:pt>
                <c:pt idx="2">
                  <c:v>1048576</c:v>
                </c:pt>
                <c:pt idx="3">
                  <c:v>2097152</c:v>
                </c:pt>
                <c:pt idx="4">
                  <c:v>4194304</c:v>
                </c:pt>
              </c:numCache>
            </c:numRef>
          </c:cat>
          <c:val>
            <c:numRef>
              <c:f>'Cyclic-Allgather-8N8PPN'!$J$12:$J$16</c:f>
              <c:numCache>
                <c:formatCode>General</c:formatCode>
                <c:ptCount val="5"/>
                <c:pt idx="0">
                  <c:v>21.875657939930168</c:v>
                </c:pt>
                <c:pt idx="1">
                  <c:v>21.228157690744681</c:v>
                </c:pt>
                <c:pt idx="2">
                  <c:v>19.441671170667679</c:v>
                </c:pt>
                <c:pt idx="3">
                  <c:v>18.028199356542704</c:v>
                </c:pt>
                <c:pt idx="4">
                  <c:v>16.153203779168415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A96-4C2C-9A68-234A2F6198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14870816"/>
        <c:axId val="1114888288"/>
      </c:barChart>
      <c:catAx>
        <c:axId val="11148708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Message Size (bytes)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4888288"/>
        <c:crosses val="autoZero"/>
        <c:auto val="1"/>
        <c:lblAlgn val="ctr"/>
        <c:lblOffset val="100"/>
        <c:noMultiLvlLbl val="0"/>
      </c:catAx>
      <c:valAx>
        <c:axId val="1114888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0" i="0" u="none" strike="noStrike" kern="1200" baseline="0" dirty="0">
                    <a:solidFill>
                      <a:sysClr val="windowText" lastClr="000000"/>
                    </a:solidFill>
                  </a:rPr>
                  <a:t>Offload Efficiency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4870816"/>
        <c:crosses val="autoZero"/>
        <c:crossBetween val="between"/>
      </c:valAx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txPr>
    <a:bodyPr/>
    <a:lstStyle/>
    <a:p>
      <a:pPr>
        <a:defRPr sz="1400">
          <a:solidFill>
            <a:sysClr val="windowText" lastClr="000000"/>
          </a:solidFill>
        </a:defRPr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1200"/>
              <a:t>Allgather Offload Efficiency (8</a:t>
            </a:r>
            <a:r>
              <a:rPr lang="en-US" sz="1200" baseline="0"/>
              <a:t> Nodes, 8 PPN) -- Block Assignment</a:t>
            </a:r>
            <a:endParaRPr lang="en-US" sz="12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506970950665065"/>
          <c:y val="0.18420207638534603"/>
          <c:w val="0.84007153343120244"/>
          <c:h val="0.447243505242047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'Block-Allgather-8N8PPN'!$C$11</c:f>
              <c:strCache>
                <c:ptCount val="1"/>
                <c:pt idx="0">
                  <c:v>1 Worker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'Block-Allgather-8N8PPN'!$A$12:$A$16</c:f>
              <c:numCache>
                <c:formatCode>General</c:formatCode>
                <c:ptCount val="5"/>
                <c:pt idx="0">
                  <c:v>262144</c:v>
                </c:pt>
                <c:pt idx="1">
                  <c:v>524288</c:v>
                </c:pt>
                <c:pt idx="2">
                  <c:v>1048576</c:v>
                </c:pt>
                <c:pt idx="3">
                  <c:v>2097152</c:v>
                </c:pt>
                <c:pt idx="4">
                  <c:v>4194304</c:v>
                </c:pt>
              </c:numCache>
            </c:numRef>
          </c:cat>
          <c:val>
            <c:numRef>
              <c:f>'Block-Allgather-8N8PPN'!$C$12:$C$16</c:f>
              <c:numCache>
                <c:formatCode>General</c:formatCode>
                <c:ptCount val="5"/>
                <c:pt idx="0">
                  <c:v>21.426666666666666</c:v>
                </c:pt>
                <c:pt idx="1">
                  <c:v>20.626666666666665</c:v>
                </c:pt>
                <c:pt idx="2">
                  <c:v>19.8</c:v>
                </c:pt>
                <c:pt idx="3">
                  <c:v>19.05</c:v>
                </c:pt>
                <c:pt idx="4">
                  <c:v>16.306666666666668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AB-4CC3-B11C-1E16CAC469D1}"/>
            </c:ext>
          </c:extLst>
        </c:ser>
        <c:ser>
          <c:idx val="1"/>
          <c:order val="1"/>
          <c:tx>
            <c:strRef>
              <c:f>'Block-Allgather-8N8PPN'!$D$11</c:f>
              <c:strCache>
                <c:ptCount val="1"/>
                <c:pt idx="0">
                  <c:v>2 Workers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'Block-Allgather-8N8PPN'!$A$12:$A$16</c:f>
              <c:numCache>
                <c:formatCode>General</c:formatCode>
                <c:ptCount val="5"/>
                <c:pt idx="0">
                  <c:v>262144</c:v>
                </c:pt>
                <c:pt idx="1">
                  <c:v>524288</c:v>
                </c:pt>
                <c:pt idx="2">
                  <c:v>1048576</c:v>
                </c:pt>
                <c:pt idx="3">
                  <c:v>2097152</c:v>
                </c:pt>
                <c:pt idx="4">
                  <c:v>4194304</c:v>
                </c:pt>
              </c:numCache>
            </c:numRef>
          </c:cat>
          <c:val>
            <c:numRef>
              <c:f>'Block-Allgather-8N8PPN'!$D$12:$D$16</c:f>
              <c:numCache>
                <c:formatCode>General</c:formatCode>
                <c:ptCount val="5"/>
                <c:pt idx="0">
                  <c:v>21.849999999999998</c:v>
                </c:pt>
                <c:pt idx="1">
                  <c:v>20.576666666666668</c:v>
                </c:pt>
                <c:pt idx="2">
                  <c:v>19.543333333333333</c:v>
                </c:pt>
                <c:pt idx="3">
                  <c:v>18.986666666666665</c:v>
                </c:pt>
                <c:pt idx="4">
                  <c:v>15.893333333333333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5AB-4CC3-B11C-1E16CAC469D1}"/>
            </c:ext>
          </c:extLst>
        </c:ser>
        <c:ser>
          <c:idx val="2"/>
          <c:order val="2"/>
          <c:tx>
            <c:strRef>
              <c:f>'Block-Allgather-8N8PPN'!$E$11</c:f>
              <c:strCache>
                <c:ptCount val="1"/>
                <c:pt idx="0">
                  <c:v>4 Workers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'Block-Allgather-8N8PPN'!$A$12:$A$16</c:f>
              <c:numCache>
                <c:formatCode>General</c:formatCode>
                <c:ptCount val="5"/>
                <c:pt idx="0">
                  <c:v>262144</c:v>
                </c:pt>
                <c:pt idx="1">
                  <c:v>524288</c:v>
                </c:pt>
                <c:pt idx="2">
                  <c:v>1048576</c:v>
                </c:pt>
                <c:pt idx="3">
                  <c:v>2097152</c:v>
                </c:pt>
                <c:pt idx="4">
                  <c:v>4194304</c:v>
                </c:pt>
              </c:numCache>
            </c:numRef>
          </c:cat>
          <c:val>
            <c:numRef>
              <c:f>'Block-Allgather-8N8PPN'!$E$12:$E$16</c:f>
              <c:numCache>
                <c:formatCode>General</c:formatCode>
                <c:ptCount val="5"/>
                <c:pt idx="0">
                  <c:v>21.21</c:v>
                </c:pt>
                <c:pt idx="1">
                  <c:v>20.946666666666669</c:v>
                </c:pt>
                <c:pt idx="2">
                  <c:v>19.930000000000003</c:v>
                </c:pt>
                <c:pt idx="3">
                  <c:v>19.273333333333337</c:v>
                </c:pt>
                <c:pt idx="4">
                  <c:v>15.686666666666667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5AB-4CC3-B11C-1E16CAC469D1}"/>
            </c:ext>
          </c:extLst>
        </c:ser>
        <c:ser>
          <c:idx val="3"/>
          <c:order val="3"/>
          <c:tx>
            <c:strRef>
              <c:f>'Block-Allgather-8N8PPN'!$F$11</c:f>
              <c:strCache>
                <c:ptCount val="1"/>
                <c:pt idx="0">
                  <c:v>8 Workers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'Block-Allgather-8N8PPN'!$A$12:$A$16</c:f>
              <c:numCache>
                <c:formatCode>General</c:formatCode>
                <c:ptCount val="5"/>
                <c:pt idx="0">
                  <c:v>262144</c:v>
                </c:pt>
                <c:pt idx="1">
                  <c:v>524288</c:v>
                </c:pt>
                <c:pt idx="2">
                  <c:v>1048576</c:v>
                </c:pt>
                <c:pt idx="3">
                  <c:v>2097152</c:v>
                </c:pt>
                <c:pt idx="4">
                  <c:v>4194304</c:v>
                </c:pt>
              </c:numCache>
            </c:numRef>
          </c:cat>
          <c:val>
            <c:numRef>
              <c:f>'Block-Allgather-8N8PPN'!$F$12:$F$16</c:f>
              <c:numCache>
                <c:formatCode>General</c:formatCode>
                <c:ptCount val="5"/>
                <c:pt idx="0">
                  <c:v>21.893333333333334</c:v>
                </c:pt>
                <c:pt idx="1">
                  <c:v>20.959999999999997</c:v>
                </c:pt>
                <c:pt idx="2">
                  <c:v>19.883333333333329</c:v>
                </c:pt>
                <c:pt idx="3">
                  <c:v>18.7</c:v>
                </c:pt>
                <c:pt idx="4">
                  <c:v>16.843333333333334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5AB-4CC3-B11C-1E16CAC469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14870816"/>
        <c:axId val="1114888288"/>
      </c:barChart>
      <c:catAx>
        <c:axId val="11148708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Message Size (bytes)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4888288"/>
        <c:crosses val="autoZero"/>
        <c:auto val="1"/>
        <c:lblAlgn val="ctr"/>
        <c:lblOffset val="100"/>
        <c:noMultiLvlLbl val="0"/>
      </c:catAx>
      <c:valAx>
        <c:axId val="1114888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0" i="0" u="none" strike="noStrike" kern="1200" baseline="0" dirty="0">
                    <a:solidFill>
                      <a:sysClr val="windowText" lastClr="000000"/>
                    </a:solidFill>
                  </a:rPr>
                  <a:t>Offload Efficiency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4870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1200" b="0" i="0" u="none" strike="noStrike" kern="1200" spc="0" baseline="0">
                <a:solidFill>
                  <a:sysClr val="windowText" lastClr="000000"/>
                </a:solidFill>
              </a:rPr>
              <a:t>Allgather Offload Efficiency (8 Nodes, 8 PPN) -- Block Assignment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416014917327254"/>
          <c:y val="0.17577658788945497"/>
          <c:w val="0.84114849280203607"/>
          <c:h val="0.4556689937379381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'Block-Allgather-8N8PPN'!$G$11</c:f>
              <c:strCache>
                <c:ptCount val="1"/>
                <c:pt idx="0">
                  <c:v>2 WPN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'Block-Allgather-8N8PPN'!$A$12:$A$16</c:f>
              <c:numCache>
                <c:formatCode>General</c:formatCode>
                <c:ptCount val="5"/>
                <c:pt idx="0">
                  <c:v>262144</c:v>
                </c:pt>
                <c:pt idx="1">
                  <c:v>524288</c:v>
                </c:pt>
                <c:pt idx="2">
                  <c:v>1048576</c:v>
                </c:pt>
                <c:pt idx="3">
                  <c:v>2097152</c:v>
                </c:pt>
                <c:pt idx="4">
                  <c:v>4194304</c:v>
                </c:pt>
              </c:numCache>
            </c:numRef>
          </c:cat>
          <c:val>
            <c:numRef>
              <c:f>'Block-Allgather-8N8PPN'!$G$12:$G$16</c:f>
              <c:numCache>
                <c:formatCode>General</c:formatCode>
                <c:ptCount val="5"/>
                <c:pt idx="0">
                  <c:v>21.599999999999998</c:v>
                </c:pt>
                <c:pt idx="1">
                  <c:v>20.669999999999998</c:v>
                </c:pt>
                <c:pt idx="2">
                  <c:v>19.486666666666668</c:v>
                </c:pt>
                <c:pt idx="3">
                  <c:v>18.256666666666664</c:v>
                </c:pt>
                <c:pt idx="4">
                  <c:v>16.3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C8-4E46-B40A-38E5DDD831F2}"/>
            </c:ext>
          </c:extLst>
        </c:ser>
        <c:ser>
          <c:idx val="1"/>
          <c:order val="1"/>
          <c:tx>
            <c:strRef>
              <c:f>'Block-Allgather-8N8PPN'!$H$11</c:f>
              <c:strCache>
                <c:ptCount val="1"/>
                <c:pt idx="0">
                  <c:v>4 WPN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'Block-Allgather-8N8PPN'!$A$12:$A$16</c:f>
              <c:numCache>
                <c:formatCode>General</c:formatCode>
                <c:ptCount val="5"/>
                <c:pt idx="0">
                  <c:v>262144</c:v>
                </c:pt>
                <c:pt idx="1">
                  <c:v>524288</c:v>
                </c:pt>
                <c:pt idx="2">
                  <c:v>1048576</c:v>
                </c:pt>
                <c:pt idx="3">
                  <c:v>2097152</c:v>
                </c:pt>
                <c:pt idx="4">
                  <c:v>4194304</c:v>
                </c:pt>
              </c:numCache>
            </c:numRef>
          </c:cat>
          <c:val>
            <c:numRef>
              <c:f>'Block-Allgather-8N8PPN'!$H$12:$H$16</c:f>
              <c:numCache>
                <c:formatCode>General</c:formatCode>
                <c:ptCount val="5"/>
                <c:pt idx="0">
                  <c:v>21.59</c:v>
                </c:pt>
                <c:pt idx="1">
                  <c:v>20.493333333333336</c:v>
                </c:pt>
                <c:pt idx="2">
                  <c:v>18.93</c:v>
                </c:pt>
                <c:pt idx="3">
                  <c:v>18.226666666666667</c:v>
                </c:pt>
                <c:pt idx="4">
                  <c:v>16.903333333333332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C8-4E46-B40A-38E5DDD831F2}"/>
            </c:ext>
          </c:extLst>
        </c:ser>
        <c:ser>
          <c:idx val="2"/>
          <c:order val="2"/>
          <c:tx>
            <c:strRef>
              <c:f>'Block-Allgather-8N8PPN'!$I$11</c:f>
              <c:strCache>
                <c:ptCount val="1"/>
                <c:pt idx="0">
                  <c:v>6 WPN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'Block-Allgather-8N8PPN'!$A$12:$A$16</c:f>
              <c:numCache>
                <c:formatCode>General</c:formatCode>
                <c:ptCount val="5"/>
                <c:pt idx="0">
                  <c:v>262144</c:v>
                </c:pt>
                <c:pt idx="1">
                  <c:v>524288</c:v>
                </c:pt>
                <c:pt idx="2">
                  <c:v>1048576</c:v>
                </c:pt>
                <c:pt idx="3">
                  <c:v>2097152</c:v>
                </c:pt>
                <c:pt idx="4">
                  <c:v>4194304</c:v>
                </c:pt>
              </c:numCache>
            </c:numRef>
          </c:cat>
          <c:val>
            <c:numRef>
              <c:f>'Block-Allgather-8N8PPN'!$I$12:$I$16</c:f>
              <c:numCache>
                <c:formatCode>General</c:formatCode>
                <c:ptCount val="5"/>
                <c:pt idx="0">
                  <c:v>21.886666666666667</c:v>
                </c:pt>
                <c:pt idx="1">
                  <c:v>20.693333333333332</c:v>
                </c:pt>
                <c:pt idx="2">
                  <c:v>19.443333333333332</c:v>
                </c:pt>
                <c:pt idx="3">
                  <c:v>17.596666666666668</c:v>
                </c:pt>
                <c:pt idx="4">
                  <c:v>16.52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5C8-4E46-B40A-38E5DDD831F2}"/>
            </c:ext>
          </c:extLst>
        </c:ser>
        <c:ser>
          <c:idx val="3"/>
          <c:order val="3"/>
          <c:tx>
            <c:strRef>
              <c:f>'Block-Allgather-8N8PPN'!$J$11</c:f>
              <c:strCache>
                <c:ptCount val="1"/>
                <c:pt idx="0">
                  <c:v>8 WPN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'Block-Allgather-8N8PPN'!$A$12:$A$16</c:f>
              <c:numCache>
                <c:formatCode>General</c:formatCode>
                <c:ptCount val="5"/>
                <c:pt idx="0">
                  <c:v>262144</c:v>
                </c:pt>
                <c:pt idx="1">
                  <c:v>524288</c:v>
                </c:pt>
                <c:pt idx="2">
                  <c:v>1048576</c:v>
                </c:pt>
                <c:pt idx="3">
                  <c:v>2097152</c:v>
                </c:pt>
                <c:pt idx="4">
                  <c:v>4194304</c:v>
                </c:pt>
              </c:numCache>
            </c:numRef>
          </c:cat>
          <c:val>
            <c:numRef>
              <c:f>'Block-Allgather-8N8PPN'!$J$12:$J$16</c:f>
              <c:numCache>
                <c:formatCode>General</c:formatCode>
                <c:ptCount val="5"/>
                <c:pt idx="0">
                  <c:v>22.173333333333332</c:v>
                </c:pt>
                <c:pt idx="1">
                  <c:v>20.486666666666665</c:v>
                </c:pt>
                <c:pt idx="2">
                  <c:v>19.066666666666666</c:v>
                </c:pt>
                <c:pt idx="3">
                  <c:v>16.063333333333333</c:v>
                </c:pt>
                <c:pt idx="4">
                  <c:v>15.883333333333333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5C8-4E46-B40A-38E5DDD831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14870816"/>
        <c:axId val="1114888288"/>
      </c:barChart>
      <c:catAx>
        <c:axId val="11148708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Message Size (bytes)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4888288"/>
        <c:crosses val="autoZero"/>
        <c:auto val="1"/>
        <c:lblAlgn val="ctr"/>
        <c:lblOffset val="100"/>
        <c:noMultiLvlLbl val="0"/>
      </c:catAx>
      <c:valAx>
        <c:axId val="1114888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0" i="0" u="none" strike="noStrike" kern="1200" baseline="0" dirty="0">
                    <a:solidFill>
                      <a:sysClr val="windowText" lastClr="000000"/>
                    </a:solidFill>
                  </a:rPr>
                  <a:t>Offload Efficiency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4870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'Multi-worker-Cyclic-Allgather'!$C$11</c:f>
              <c:strCache>
                <c:ptCount val="1"/>
                <c:pt idx="0">
                  <c:v>1 Worker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'Multi-worker-Cyclic-Allgather'!$A$12:$A$16</c:f>
              <c:numCache>
                <c:formatCode>General</c:formatCode>
                <c:ptCount val="5"/>
                <c:pt idx="0">
                  <c:v>262144</c:v>
                </c:pt>
                <c:pt idx="1">
                  <c:v>524288</c:v>
                </c:pt>
                <c:pt idx="2">
                  <c:v>1048576</c:v>
                </c:pt>
                <c:pt idx="3">
                  <c:v>2097152</c:v>
                </c:pt>
                <c:pt idx="4">
                  <c:v>4194304</c:v>
                </c:pt>
              </c:numCache>
            </c:numRef>
          </c:cat>
          <c:val>
            <c:numRef>
              <c:f>'Multi-worker-Cyclic-Allgather'!$C$12:$C$16</c:f>
              <c:numCache>
                <c:formatCode>General</c:formatCode>
                <c:ptCount val="5"/>
                <c:pt idx="0">
                  <c:v>16.499819711302194</c:v>
                </c:pt>
                <c:pt idx="1">
                  <c:v>16.520024672249264</c:v>
                </c:pt>
                <c:pt idx="2">
                  <c:v>15.544169742167934</c:v>
                </c:pt>
                <c:pt idx="3">
                  <c:v>14.895106069891384</c:v>
                </c:pt>
                <c:pt idx="4">
                  <c:v>13.046817087700738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2C-4B2B-90E6-75DCE5A8DB47}"/>
            </c:ext>
          </c:extLst>
        </c:ser>
        <c:ser>
          <c:idx val="1"/>
          <c:order val="1"/>
          <c:tx>
            <c:strRef>
              <c:f>'Multi-worker-Cyclic-Allgather'!$D$11</c:f>
              <c:strCache>
                <c:ptCount val="1"/>
                <c:pt idx="0">
                  <c:v>2 Workers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'Multi-worker-Cyclic-Allgather'!$A$12:$A$16</c:f>
              <c:numCache>
                <c:formatCode>General</c:formatCode>
                <c:ptCount val="5"/>
                <c:pt idx="0">
                  <c:v>262144</c:v>
                </c:pt>
                <c:pt idx="1">
                  <c:v>524288</c:v>
                </c:pt>
                <c:pt idx="2">
                  <c:v>1048576</c:v>
                </c:pt>
                <c:pt idx="3">
                  <c:v>2097152</c:v>
                </c:pt>
                <c:pt idx="4">
                  <c:v>4194304</c:v>
                </c:pt>
              </c:numCache>
            </c:numRef>
          </c:cat>
          <c:val>
            <c:numRef>
              <c:f>'Multi-worker-Cyclic-Allgather'!$D$12:$D$16</c:f>
              <c:numCache>
                <c:formatCode>General</c:formatCode>
                <c:ptCount val="5"/>
                <c:pt idx="0">
                  <c:v>32.062366203122053</c:v>
                </c:pt>
                <c:pt idx="1">
                  <c:v>32.03850300483829</c:v>
                </c:pt>
                <c:pt idx="2">
                  <c:v>29.952235162958964</c:v>
                </c:pt>
                <c:pt idx="3">
                  <c:v>28.809388690418832</c:v>
                </c:pt>
                <c:pt idx="4">
                  <c:v>25.410817162630668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D2C-4B2B-90E6-75DCE5A8DB47}"/>
            </c:ext>
          </c:extLst>
        </c:ser>
        <c:ser>
          <c:idx val="2"/>
          <c:order val="2"/>
          <c:tx>
            <c:strRef>
              <c:f>'Multi-worker-Cyclic-Allgather'!$E$11</c:f>
              <c:strCache>
                <c:ptCount val="1"/>
                <c:pt idx="0">
                  <c:v>4 Workers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'Multi-worker-Cyclic-Allgather'!$A$12:$A$16</c:f>
              <c:numCache>
                <c:formatCode>General</c:formatCode>
                <c:ptCount val="5"/>
                <c:pt idx="0">
                  <c:v>262144</c:v>
                </c:pt>
                <c:pt idx="1">
                  <c:v>524288</c:v>
                </c:pt>
                <c:pt idx="2">
                  <c:v>1048576</c:v>
                </c:pt>
                <c:pt idx="3">
                  <c:v>2097152</c:v>
                </c:pt>
                <c:pt idx="4">
                  <c:v>4194304</c:v>
                </c:pt>
              </c:numCache>
            </c:numRef>
          </c:cat>
          <c:val>
            <c:numRef>
              <c:f>'Multi-worker-Cyclic-Allgather'!$E$12:$E$16</c:f>
              <c:numCache>
                <c:formatCode>General</c:formatCode>
                <c:ptCount val="5"/>
                <c:pt idx="0">
                  <c:v>60.096875489858547</c:v>
                </c:pt>
                <c:pt idx="1">
                  <c:v>63.732151690673099</c:v>
                </c:pt>
                <c:pt idx="2">
                  <c:v>61.018488117900183</c:v>
                </c:pt>
                <c:pt idx="3">
                  <c:v>58.873471557303368</c:v>
                </c:pt>
                <c:pt idx="4">
                  <c:v>51.843280662543364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D2C-4B2B-90E6-75DCE5A8DB47}"/>
            </c:ext>
          </c:extLst>
        </c:ser>
        <c:ser>
          <c:idx val="3"/>
          <c:order val="3"/>
          <c:tx>
            <c:strRef>
              <c:f>'Multi-worker-Cyclic-Allgather'!$F$11</c:f>
              <c:strCache>
                <c:ptCount val="1"/>
                <c:pt idx="0">
                  <c:v>8 Workers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'Multi-worker-Cyclic-Allgather'!$A$12:$A$16</c:f>
              <c:numCache>
                <c:formatCode>General</c:formatCode>
                <c:ptCount val="5"/>
                <c:pt idx="0">
                  <c:v>262144</c:v>
                </c:pt>
                <c:pt idx="1">
                  <c:v>524288</c:v>
                </c:pt>
                <c:pt idx="2">
                  <c:v>1048576</c:v>
                </c:pt>
                <c:pt idx="3">
                  <c:v>2097152</c:v>
                </c:pt>
                <c:pt idx="4">
                  <c:v>4194304</c:v>
                </c:pt>
              </c:numCache>
            </c:numRef>
          </c:cat>
          <c:val>
            <c:numRef>
              <c:f>'Multi-worker-Cyclic-Allgather'!$F$12:$F$16</c:f>
              <c:numCache>
                <c:formatCode>General</c:formatCode>
                <c:ptCount val="5"/>
                <c:pt idx="0">
                  <c:v>86.912623471434131</c:v>
                </c:pt>
                <c:pt idx="1">
                  <c:v>90.525981380121451</c:v>
                </c:pt>
                <c:pt idx="2">
                  <c:v>88.169021179425783</c:v>
                </c:pt>
                <c:pt idx="3">
                  <c:v>83.361783026808567</c:v>
                </c:pt>
                <c:pt idx="4">
                  <c:v>73.604285062236585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D2C-4B2B-90E6-75DCE5A8DB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17312703"/>
        <c:axId val="1417315615"/>
      </c:barChart>
      <c:catAx>
        <c:axId val="141731270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Message Size (bytes)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7315615"/>
        <c:crosses val="autoZero"/>
        <c:auto val="1"/>
        <c:lblAlgn val="ctr"/>
        <c:lblOffset val="100"/>
        <c:noMultiLvlLbl val="0"/>
      </c:catAx>
      <c:valAx>
        <c:axId val="14173156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0" i="0" u="none" strike="noStrike" kern="1200" baseline="0" dirty="0">
                    <a:solidFill>
                      <a:sysClr val="windowText" lastClr="000000"/>
                    </a:solidFill>
                  </a:rPr>
                  <a:t>Offload Efficiency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7312703"/>
        <c:crosses val="autoZero"/>
        <c:crossBetween val="between"/>
      </c:valAx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spPr>
    <a:ln>
      <a:noFill/>
    </a:ln>
  </c:spPr>
  <c:txPr>
    <a:bodyPr/>
    <a:lstStyle/>
    <a:p>
      <a:pPr>
        <a:defRPr sz="1400">
          <a:solidFill>
            <a:sysClr val="windowText" lastClr="000000"/>
          </a:solidFill>
        </a:defRPr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'Multi-worker-Cyclic-Allgather'!$G$11</c:f>
              <c:strCache>
                <c:ptCount val="1"/>
                <c:pt idx="0">
                  <c:v>2 WPN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'Multi-worker-Cyclic-Allgather'!$A$12:$A$16</c:f>
              <c:numCache>
                <c:formatCode>General</c:formatCode>
                <c:ptCount val="5"/>
                <c:pt idx="0">
                  <c:v>262144</c:v>
                </c:pt>
                <c:pt idx="1">
                  <c:v>524288</c:v>
                </c:pt>
                <c:pt idx="2">
                  <c:v>1048576</c:v>
                </c:pt>
                <c:pt idx="3">
                  <c:v>2097152</c:v>
                </c:pt>
                <c:pt idx="4">
                  <c:v>4194304</c:v>
                </c:pt>
              </c:numCache>
            </c:numRef>
          </c:cat>
          <c:val>
            <c:numRef>
              <c:f>'Multi-worker-Cyclic-Allgather'!$G$12:$G$16</c:f>
              <c:numCache>
                <c:formatCode>General</c:formatCode>
                <c:ptCount val="5"/>
                <c:pt idx="0">
                  <c:v>80.65060782450972</c:v>
                </c:pt>
                <c:pt idx="1">
                  <c:v>82.221275790881705</c:v>
                </c:pt>
                <c:pt idx="2">
                  <c:v>79.005632455780301</c:v>
                </c:pt>
                <c:pt idx="3">
                  <c:v>76.8682511718184</c:v>
                </c:pt>
                <c:pt idx="4">
                  <c:v>71.337774258594706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7B-4C8F-955F-E12A3F6B5DE3}"/>
            </c:ext>
          </c:extLst>
        </c:ser>
        <c:ser>
          <c:idx val="1"/>
          <c:order val="1"/>
          <c:tx>
            <c:strRef>
              <c:f>'Multi-worker-Cyclic-Allgather'!$H$11</c:f>
              <c:strCache>
                <c:ptCount val="1"/>
                <c:pt idx="0">
                  <c:v>4 WPN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'Multi-worker-Cyclic-Allgather'!$A$12:$A$16</c:f>
              <c:numCache>
                <c:formatCode>General</c:formatCode>
                <c:ptCount val="5"/>
                <c:pt idx="0">
                  <c:v>262144</c:v>
                </c:pt>
                <c:pt idx="1">
                  <c:v>524288</c:v>
                </c:pt>
                <c:pt idx="2">
                  <c:v>1048576</c:v>
                </c:pt>
                <c:pt idx="3">
                  <c:v>2097152</c:v>
                </c:pt>
                <c:pt idx="4">
                  <c:v>4194304</c:v>
                </c:pt>
              </c:numCache>
            </c:numRef>
          </c:cat>
          <c:val>
            <c:numRef>
              <c:f>'Multi-worker-Cyclic-Allgather'!$H$12:$H$16</c:f>
              <c:numCache>
                <c:formatCode>General</c:formatCode>
                <c:ptCount val="5"/>
                <c:pt idx="0">
                  <c:v>77.750359880701083</c:v>
                </c:pt>
                <c:pt idx="1">
                  <c:v>79.39084859884909</c:v>
                </c:pt>
                <c:pt idx="2">
                  <c:v>76.966238835056629</c:v>
                </c:pt>
                <c:pt idx="3">
                  <c:v>76.176064355638658</c:v>
                </c:pt>
                <c:pt idx="4">
                  <c:v>69.519998059725026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87B-4C8F-955F-E12A3F6B5DE3}"/>
            </c:ext>
          </c:extLst>
        </c:ser>
        <c:ser>
          <c:idx val="2"/>
          <c:order val="2"/>
          <c:tx>
            <c:strRef>
              <c:f>'Multi-worker-Cyclic-Allgather'!$I$11</c:f>
              <c:strCache>
                <c:ptCount val="1"/>
                <c:pt idx="0">
                  <c:v>6 WPN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'Multi-worker-Cyclic-Allgather'!$A$12:$A$16</c:f>
              <c:numCache>
                <c:formatCode>General</c:formatCode>
                <c:ptCount val="5"/>
                <c:pt idx="0">
                  <c:v>262144</c:v>
                </c:pt>
                <c:pt idx="1">
                  <c:v>524288</c:v>
                </c:pt>
                <c:pt idx="2">
                  <c:v>1048576</c:v>
                </c:pt>
                <c:pt idx="3">
                  <c:v>2097152</c:v>
                </c:pt>
                <c:pt idx="4">
                  <c:v>4194304</c:v>
                </c:pt>
              </c:numCache>
            </c:numRef>
          </c:cat>
          <c:val>
            <c:numRef>
              <c:f>'Multi-worker-Cyclic-Allgather'!$I$12:$I$16</c:f>
              <c:numCache>
                <c:formatCode>General</c:formatCode>
                <c:ptCount val="5"/>
                <c:pt idx="0">
                  <c:v>68.095831660333971</c:v>
                </c:pt>
                <c:pt idx="1">
                  <c:v>68.352570808906009</c:v>
                </c:pt>
                <c:pt idx="2">
                  <c:v>65.750924695935254</c:v>
                </c:pt>
                <c:pt idx="3">
                  <c:v>62.35623818818754</c:v>
                </c:pt>
                <c:pt idx="4">
                  <c:v>58.066884379524012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87B-4C8F-955F-E12A3F6B5DE3}"/>
            </c:ext>
          </c:extLst>
        </c:ser>
        <c:ser>
          <c:idx val="3"/>
          <c:order val="3"/>
          <c:tx>
            <c:strRef>
              <c:f>'Multi-worker-Cyclic-Allgather'!$J$11</c:f>
              <c:strCache>
                <c:ptCount val="1"/>
                <c:pt idx="0">
                  <c:v>8 WPN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'Multi-worker-Cyclic-Allgather'!$A$12:$A$16</c:f>
              <c:numCache>
                <c:formatCode>General</c:formatCode>
                <c:ptCount val="5"/>
                <c:pt idx="0">
                  <c:v>262144</c:v>
                </c:pt>
                <c:pt idx="1">
                  <c:v>524288</c:v>
                </c:pt>
                <c:pt idx="2">
                  <c:v>1048576</c:v>
                </c:pt>
                <c:pt idx="3">
                  <c:v>2097152</c:v>
                </c:pt>
                <c:pt idx="4">
                  <c:v>4194304</c:v>
                </c:pt>
              </c:numCache>
            </c:numRef>
          </c:cat>
          <c:val>
            <c:numRef>
              <c:f>'Multi-worker-Cyclic-Allgather'!$J$12:$J$16</c:f>
              <c:numCache>
                <c:formatCode>General</c:formatCode>
                <c:ptCount val="5"/>
                <c:pt idx="0">
                  <c:v>84.160960612197471</c:v>
                </c:pt>
                <c:pt idx="1">
                  <c:v>85.06762014850689</c:v>
                </c:pt>
                <c:pt idx="2">
                  <c:v>83.94880591066628</c:v>
                </c:pt>
                <c:pt idx="3">
                  <c:v>92.689298095068551</c:v>
                </c:pt>
                <c:pt idx="4">
                  <c:v>85.027835254433072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87B-4C8F-955F-E12A3F6B5D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17312703"/>
        <c:axId val="1417315615"/>
      </c:barChart>
      <c:catAx>
        <c:axId val="141731270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Message Size (bytes)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7315615"/>
        <c:crosses val="autoZero"/>
        <c:auto val="1"/>
        <c:lblAlgn val="ctr"/>
        <c:lblOffset val="100"/>
        <c:noMultiLvlLbl val="0"/>
      </c:catAx>
      <c:valAx>
        <c:axId val="14173156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0" i="0" u="none" strike="noStrike" kern="1200" baseline="0" dirty="0">
                    <a:solidFill>
                      <a:sysClr val="windowText" lastClr="000000"/>
                    </a:solidFill>
                  </a:rPr>
                  <a:t>Offload Efficiency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731270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4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'Cyclic-Allgather'!$C$11</c:f>
              <c:strCache>
                <c:ptCount val="1"/>
                <c:pt idx="0">
                  <c:v>1 Worker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'Cyclic-Allgather'!$A$12:$A$16</c:f>
              <c:numCache>
                <c:formatCode>General</c:formatCode>
                <c:ptCount val="5"/>
                <c:pt idx="0">
                  <c:v>262144</c:v>
                </c:pt>
                <c:pt idx="1">
                  <c:v>524288</c:v>
                </c:pt>
                <c:pt idx="2">
                  <c:v>1048576</c:v>
                </c:pt>
                <c:pt idx="3">
                  <c:v>2097152</c:v>
                </c:pt>
                <c:pt idx="4">
                  <c:v>4194304</c:v>
                </c:pt>
              </c:numCache>
            </c:numRef>
          </c:cat>
          <c:val>
            <c:numRef>
              <c:f>'Cyclic-Allgather'!$C$12:$C$16</c:f>
              <c:numCache>
                <c:formatCode>General</c:formatCode>
                <c:ptCount val="5"/>
                <c:pt idx="0">
                  <c:v>43.62317379814251</c:v>
                </c:pt>
                <c:pt idx="1">
                  <c:v>40.072143622037188</c:v>
                </c:pt>
                <c:pt idx="2">
                  <c:v>36.819329359397521</c:v>
                </c:pt>
                <c:pt idx="3">
                  <c:v>33.206469102014808</c:v>
                </c:pt>
                <c:pt idx="4">
                  <c:v>25.255830109437788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8F-454F-93F2-C1DE881696AC}"/>
            </c:ext>
          </c:extLst>
        </c:ser>
        <c:ser>
          <c:idx val="1"/>
          <c:order val="1"/>
          <c:tx>
            <c:strRef>
              <c:f>'Cyclic-Allgather'!$D$11</c:f>
              <c:strCache>
                <c:ptCount val="1"/>
                <c:pt idx="0">
                  <c:v>2 Workers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'Cyclic-Allgather'!$A$12:$A$16</c:f>
              <c:numCache>
                <c:formatCode>General</c:formatCode>
                <c:ptCount val="5"/>
                <c:pt idx="0">
                  <c:v>262144</c:v>
                </c:pt>
                <c:pt idx="1">
                  <c:v>524288</c:v>
                </c:pt>
                <c:pt idx="2">
                  <c:v>1048576</c:v>
                </c:pt>
                <c:pt idx="3">
                  <c:v>2097152</c:v>
                </c:pt>
                <c:pt idx="4">
                  <c:v>4194304</c:v>
                </c:pt>
              </c:numCache>
            </c:numRef>
          </c:cat>
          <c:val>
            <c:numRef>
              <c:f>'Cyclic-Allgather'!$D$12:$D$16</c:f>
              <c:numCache>
                <c:formatCode>General</c:formatCode>
                <c:ptCount val="5"/>
                <c:pt idx="0">
                  <c:v>84.464954735561292</c:v>
                </c:pt>
                <c:pt idx="1">
                  <c:v>78.206941425034842</c:v>
                </c:pt>
                <c:pt idx="2">
                  <c:v>72.744285979137047</c:v>
                </c:pt>
                <c:pt idx="3">
                  <c:v>67.859724226643976</c:v>
                </c:pt>
                <c:pt idx="4">
                  <c:v>53.860491756276097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78F-454F-93F2-C1DE881696AC}"/>
            </c:ext>
          </c:extLst>
        </c:ser>
        <c:ser>
          <c:idx val="2"/>
          <c:order val="2"/>
          <c:tx>
            <c:strRef>
              <c:f>'Cyclic-Allgather'!$E$11</c:f>
              <c:strCache>
                <c:ptCount val="1"/>
                <c:pt idx="0">
                  <c:v>4 Workers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'Cyclic-Allgather'!$A$12:$A$16</c:f>
              <c:numCache>
                <c:formatCode>General</c:formatCode>
                <c:ptCount val="5"/>
                <c:pt idx="0">
                  <c:v>262144</c:v>
                </c:pt>
                <c:pt idx="1">
                  <c:v>524288</c:v>
                </c:pt>
                <c:pt idx="2">
                  <c:v>1048576</c:v>
                </c:pt>
                <c:pt idx="3">
                  <c:v>2097152</c:v>
                </c:pt>
                <c:pt idx="4">
                  <c:v>4194304</c:v>
                </c:pt>
              </c:numCache>
            </c:numRef>
          </c:cat>
          <c:val>
            <c:numRef>
              <c:f>'Cyclic-Allgather'!$E$12:$E$16</c:f>
              <c:numCache>
                <c:formatCode>General</c:formatCode>
                <c:ptCount val="5"/>
                <c:pt idx="0">
                  <c:v>96.569334987873788</c:v>
                </c:pt>
                <c:pt idx="1">
                  <c:v>97.983553533252433</c:v>
                </c:pt>
                <c:pt idx="2">
                  <c:v>100.47463244415829</c:v>
                </c:pt>
                <c:pt idx="3">
                  <c:v>98.329802863726982</c:v>
                </c:pt>
                <c:pt idx="4">
                  <c:v>98.47105579700019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78F-454F-93F2-C1DE881696AC}"/>
            </c:ext>
          </c:extLst>
        </c:ser>
        <c:ser>
          <c:idx val="3"/>
          <c:order val="3"/>
          <c:tx>
            <c:strRef>
              <c:f>'Cyclic-Allgather'!$F$11</c:f>
              <c:strCache>
                <c:ptCount val="1"/>
                <c:pt idx="0">
                  <c:v>8 Workers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'Cyclic-Allgather'!$A$12:$A$16</c:f>
              <c:numCache>
                <c:formatCode>General</c:formatCode>
                <c:ptCount val="5"/>
                <c:pt idx="0">
                  <c:v>262144</c:v>
                </c:pt>
                <c:pt idx="1">
                  <c:v>524288</c:v>
                </c:pt>
                <c:pt idx="2">
                  <c:v>1048576</c:v>
                </c:pt>
                <c:pt idx="3">
                  <c:v>2097152</c:v>
                </c:pt>
                <c:pt idx="4">
                  <c:v>4194304</c:v>
                </c:pt>
              </c:numCache>
            </c:numRef>
          </c:cat>
          <c:val>
            <c:numRef>
              <c:f>'Cyclic-Allgather'!$F$12:$F$16</c:f>
              <c:numCache>
                <c:formatCode>General</c:formatCode>
                <c:ptCount val="5"/>
                <c:pt idx="0">
                  <c:v>101.52547435045305</c:v>
                </c:pt>
                <c:pt idx="1">
                  <c:v>102.26594739460455</c:v>
                </c:pt>
                <c:pt idx="2">
                  <c:v>97.655664275766043</c:v>
                </c:pt>
                <c:pt idx="3">
                  <c:v>99.569039152382032</c:v>
                </c:pt>
                <c:pt idx="4">
                  <c:v>98.412879089781597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78F-454F-93F2-C1DE881696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17312703"/>
        <c:axId val="1417315615"/>
      </c:barChart>
      <c:catAx>
        <c:axId val="141731270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Message Size (bytes)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7315615"/>
        <c:crosses val="autoZero"/>
        <c:auto val="1"/>
        <c:lblAlgn val="ctr"/>
        <c:lblOffset val="100"/>
        <c:noMultiLvlLbl val="0"/>
      </c:catAx>
      <c:valAx>
        <c:axId val="1417315615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%-Efficiency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7312703"/>
        <c:crosses val="autoZero"/>
        <c:crossBetween val="between"/>
      </c:valAx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spPr>
    <a:ln>
      <a:noFill/>
    </a:ln>
  </c:spPr>
  <c:txPr>
    <a:bodyPr/>
    <a:lstStyle/>
    <a:p>
      <a:pPr>
        <a:defRPr sz="1400">
          <a:solidFill>
            <a:sysClr val="windowText" lastClr="000000"/>
          </a:solidFill>
        </a:defRPr>
      </a:pPr>
      <a:endParaRPr lang="en-US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'Cyclic-Allgather'!$G$11</c:f>
              <c:strCache>
                <c:ptCount val="1"/>
                <c:pt idx="0">
                  <c:v>2 WPN</c:v>
                </c:pt>
              </c:strCache>
            </c:strRef>
          </c:tx>
          <c:invertIfNegative val="0"/>
          <c:cat>
            <c:numRef>
              <c:f>'Cyclic-Allgather'!$A$12:$A$16</c:f>
              <c:numCache>
                <c:formatCode>General</c:formatCode>
                <c:ptCount val="5"/>
                <c:pt idx="0">
                  <c:v>262144</c:v>
                </c:pt>
                <c:pt idx="1">
                  <c:v>524288</c:v>
                </c:pt>
                <c:pt idx="2">
                  <c:v>1048576</c:v>
                </c:pt>
                <c:pt idx="3">
                  <c:v>2097152</c:v>
                </c:pt>
                <c:pt idx="4">
                  <c:v>4194304</c:v>
                </c:pt>
              </c:numCache>
            </c:numRef>
          </c:cat>
          <c:val>
            <c:numRef>
              <c:f>'Cyclic-Allgather'!$G$12:$G$16</c:f>
              <c:numCache>
                <c:formatCode>General</c:formatCode>
                <c:ptCount val="5"/>
                <c:pt idx="0">
                  <c:v>98.910570717092483</c:v>
                </c:pt>
                <c:pt idx="1">
                  <c:v>100.44215251021814</c:v>
                </c:pt>
                <c:pt idx="2">
                  <c:v>99.537622535965113</c:v>
                </c:pt>
                <c:pt idx="3">
                  <c:v>97.533096284322156</c:v>
                </c:pt>
                <c:pt idx="4">
                  <c:v>97.548119379376445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09-4E87-8859-1453439E571F}"/>
            </c:ext>
          </c:extLst>
        </c:ser>
        <c:ser>
          <c:idx val="1"/>
          <c:order val="1"/>
          <c:tx>
            <c:strRef>
              <c:f>'Cyclic-Allgather'!$H$11</c:f>
              <c:strCache>
                <c:ptCount val="1"/>
                <c:pt idx="0">
                  <c:v>4 WPN</c:v>
                </c:pt>
              </c:strCache>
            </c:strRef>
          </c:tx>
          <c:invertIfNegative val="0"/>
          <c:cat>
            <c:numRef>
              <c:f>'Cyclic-Allgather'!$A$12:$A$16</c:f>
              <c:numCache>
                <c:formatCode>General</c:formatCode>
                <c:ptCount val="5"/>
                <c:pt idx="0">
                  <c:v>262144</c:v>
                </c:pt>
                <c:pt idx="1">
                  <c:v>524288</c:v>
                </c:pt>
                <c:pt idx="2">
                  <c:v>1048576</c:v>
                </c:pt>
                <c:pt idx="3">
                  <c:v>2097152</c:v>
                </c:pt>
                <c:pt idx="4">
                  <c:v>4194304</c:v>
                </c:pt>
              </c:numCache>
            </c:numRef>
          </c:cat>
          <c:val>
            <c:numRef>
              <c:f>'Cyclic-Allgather'!$H$12:$H$16</c:f>
              <c:numCache>
                <c:formatCode>General</c:formatCode>
                <c:ptCount val="5"/>
                <c:pt idx="0">
                  <c:v>98.00351688854046</c:v>
                </c:pt>
                <c:pt idx="1">
                  <c:v>101.10549032504086</c:v>
                </c:pt>
                <c:pt idx="2">
                  <c:v>99.959260992592363</c:v>
                </c:pt>
                <c:pt idx="3">
                  <c:v>98.808512939662648</c:v>
                </c:pt>
                <c:pt idx="4">
                  <c:v>95.62941598797039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709-4E87-8859-1453439E571F}"/>
            </c:ext>
          </c:extLst>
        </c:ser>
        <c:ser>
          <c:idx val="2"/>
          <c:order val="2"/>
          <c:tx>
            <c:strRef>
              <c:f>'Cyclic-Allgather'!$I$11</c:f>
              <c:strCache>
                <c:ptCount val="1"/>
                <c:pt idx="0">
                  <c:v>6 WPN</c:v>
                </c:pt>
              </c:strCache>
            </c:strRef>
          </c:tx>
          <c:invertIfNegative val="0"/>
          <c:cat>
            <c:numRef>
              <c:f>'Cyclic-Allgather'!$A$12:$A$16</c:f>
              <c:numCache>
                <c:formatCode>General</c:formatCode>
                <c:ptCount val="5"/>
                <c:pt idx="0">
                  <c:v>262144</c:v>
                </c:pt>
                <c:pt idx="1">
                  <c:v>524288</c:v>
                </c:pt>
                <c:pt idx="2">
                  <c:v>1048576</c:v>
                </c:pt>
                <c:pt idx="3">
                  <c:v>2097152</c:v>
                </c:pt>
                <c:pt idx="4">
                  <c:v>4194304</c:v>
                </c:pt>
              </c:numCache>
            </c:numRef>
          </c:cat>
          <c:val>
            <c:numRef>
              <c:f>'Cyclic-Allgather'!$I$12:$I$16</c:f>
              <c:numCache>
                <c:formatCode>General</c:formatCode>
                <c:ptCount val="5"/>
                <c:pt idx="0">
                  <c:v>10.489461494489753</c:v>
                </c:pt>
                <c:pt idx="1">
                  <c:v>39.993819653318432</c:v>
                </c:pt>
                <c:pt idx="2">
                  <c:v>7.8085432298215549</c:v>
                </c:pt>
                <c:pt idx="3">
                  <c:v>7.1884451815415158</c:v>
                </c:pt>
                <c:pt idx="4">
                  <c:v>26.424667982807211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709-4E87-8859-1453439E571F}"/>
            </c:ext>
          </c:extLst>
        </c:ser>
        <c:ser>
          <c:idx val="3"/>
          <c:order val="3"/>
          <c:tx>
            <c:strRef>
              <c:f>'Cyclic-Allgather'!$J$11</c:f>
              <c:strCache>
                <c:ptCount val="1"/>
                <c:pt idx="0">
                  <c:v>8 WPN</c:v>
                </c:pt>
              </c:strCache>
            </c:strRef>
          </c:tx>
          <c:invertIfNegative val="0"/>
          <c:cat>
            <c:numRef>
              <c:f>'Cyclic-Allgather'!$A$12:$A$16</c:f>
              <c:numCache>
                <c:formatCode>General</c:formatCode>
                <c:ptCount val="5"/>
                <c:pt idx="0">
                  <c:v>262144</c:v>
                </c:pt>
                <c:pt idx="1">
                  <c:v>524288</c:v>
                </c:pt>
                <c:pt idx="2">
                  <c:v>1048576</c:v>
                </c:pt>
                <c:pt idx="3">
                  <c:v>2097152</c:v>
                </c:pt>
                <c:pt idx="4">
                  <c:v>4194304</c:v>
                </c:pt>
              </c:numCache>
            </c:numRef>
          </c:cat>
          <c:val>
            <c:numRef>
              <c:f>'Cyclic-Allgather'!$J$12:$J$16</c:f>
              <c:numCache>
                <c:formatCode>General</c:formatCode>
                <c:ptCount val="5"/>
                <c:pt idx="0">
                  <c:v>98.664369845889055</c:v>
                </c:pt>
                <c:pt idx="1">
                  <c:v>99.608280902784713</c:v>
                </c:pt>
                <c:pt idx="2">
                  <c:v>97.839412684210302</c:v>
                </c:pt>
                <c:pt idx="3">
                  <c:v>112.59137281393301</c:v>
                </c:pt>
                <c:pt idx="4">
                  <c:v>99.664488578240366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709-4E87-8859-1453439E57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17312703"/>
        <c:axId val="1417315615"/>
      </c:barChart>
      <c:catAx>
        <c:axId val="141731270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Message Size (bytes)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7315615"/>
        <c:crosses val="autoZero"/>
        <c:auto val="1"/>
        <c:lblAlgn val="ctr"/>
        <c:lblOffset val="100"/>
        <c:noMultiLvlLbl val="0"/>
      </c:catAx>
      <c:valAx>
        <c:axId val="1417315615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%-Efficiency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7312703"/>
        <c:crosses val="autoZero"/>
        <c:crossBetween val="between"/>
      </c:valAx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spPr>
    <a:ln>
      <a:noFill/>
    </a:ln>
  </c:spPr>
  <c:txPr>
    <a:bodyPr/>
    <a:lstStyle/>
    <a:p>
      <a:pPr>
        <a:defRPr sz="1400">
          <a:solidFill>
            <a:sysClr val="windowText" lastClr="000000"/>
          </a:solidFill>
        </a:defRPr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5378" name="Rectangle 2050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3170238" cy="4794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634" tIns="48316" rIns="96634" bIns="48316" numCol="1" anchor="t" anchorCtr="0" compatLnSpc="1">
            <a:prstTxWarp prst="textNoShape">
              <a:avLst/>
            </a:prstTxWarp>
          </a:bodyPr>
          <a:lstStyle>
            <a:lvl1pPr algn="l" defTabSz="966764" eaLnBrk="0" hangingPunct="0">
              <a:defRPr sz="14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65379" name="Rectangle 2051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1"/>
            <a:ext cx="3170237" cy="4794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634" tIns="48316" rIns="96634" bIns="48316" numCol="1" anchor="t" anchorCtr="0" compatLnSpc="1">
            <a:prstTxWarp prst="textNoShape">
              <a:avLst/>
            </a:prstTxWarp>
          </a:bodyPr>
          <a:lstStyle>
            <a:lvl1pPr algn="r" defTabSz="966764" eaLnBrk="0" hangingPunct="0">
              <a:defRPr sz="14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65380" name="Rectangle 2052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121776"/>
            <a:ext cx="3170238" cy="4794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634" tIns="48316" rIns="96634" bIns="48316" numCol="1" anchor="b" anchorCtr="0" compatLnSpc="1">
            <a:prstTxWarp prst="textNoShape">
              <a:avLst/>
            </a:prstTxWarp>
          </a:bodyPr>
          <a:lstStyle>
            <a:lvl1pPr algn="l" defTabSz="966764" eaLnBrk="0" hangingPunct="0">
              <a:defRPr sz="14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65381" name="Rectangle 2053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6"/>
            <a:ext cx="3170237" cy="4794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634" tIns="48316" rIns="96634" bIns="48316" numCol="1" anchor="b" anchorCtr="0" compatLnSpc="1">
            <a:prstTxWarp prst="textNoShape">
              <a:avLst/>
            </a:prstTxWarp>
          </a:bodyPr>
          <a:lstStyle>
            <a:lvl1pPr algn="r" defTabSz="966764" eaLnBrk="0" hangingPunct="0">
              <a:defRPr sz="1400" b="0"/>
            </a:lvl1pPr>
          </a:lstStyle>
          <a:p>
            <a:pPr>
              <a:defRPr/>
            </a:pPr>
            <a:fld id="{3749E3D7-144B-45AB-A43E-EFB84A9393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53441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3170238" cy="4794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634" tIns="48316" rIns="96634" bIns="48316" numCol="1" anchor="t" anchorCtr="0" compatLnSpc="1">
            <a:prstTxWarp prst="textNoShape">
              <a:avLst/>
            </a:prstTxWarp>
          </a:bodyPr>
          <a:lstStyle>
            <a:lvl1pPr algn="l" defTabSz="966764" eaLnBrk="0" hangingPunct="0">
              <a:defRPr sz="14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1"/>
            <a:ext cx="3170237" cy="4794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634" tIns="48316" rIns="96634" bIns="48316" numCol="1" anchor="t" anchorCtr="0" compatLnSpc="1">
            <a:prstTxWarp prst="textNoShape">
              <a:avLst/>
            </a:prstTxWarp>
          </a:bodyPr>
          <a:lstStyle>
            <a:lvl1pPr algn="r" defTabSz="966764" eaLnBrk="0" hangingPunct="0">
              <a:defRPr sz="14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20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8788" y="720725"/>
            <a:ext cx="6399212" cy="3598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59301"/>
            <a:ext cx="5365750" cy="43211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634" tIns="48316" rIns="96634" bIns="483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49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121776"/>
            <a:ext cx="3170238" cy="4794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634" tIns="48316" rIns="96634" bIns="48316" numCol="1" anchor="b" anchorCtr="0" compatLnSpc="1">
            <a:prstTxWarp prst="textNoShape">
              <a:avLst/>
            </a:prstTxWarp>
          </a:bodyPr>
          <a:lstStyle>
            <a:lvl1pPr algn="l" defTabSz="966764" eaLnBrk="0" hangingPunct="0">
              <a:defRPr sz="14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49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6"/>
            <a:ext cx="3170237" cy="4794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634" tIns="48316" rIns="96634" bIns="48316" numCol="1" anchor="b" anchorCtr="0" compatLnSpc="1">
            <a:prstTxWarp prst="textNoShape">
              <a:avLst/>
            </a:prstTxWarp>
          </a:bodyPr>
          <a:lstStyle>
            <a:lvl1pPr algn="r" defTabSz="966764" eaLnBrk="0" hangingPunct="0">
              <a:defRPr sz="1400" b="0"/>
            </a:lvl1pPr>
          </a:lstStyle>
          <a:p>
            <a:pPr>
              <a:defRPr/>
            </a:pPr>
            <a:fld id="{1DEAF90F-3EA9-43EF-825C-876F9E96E4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24994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BenchCouncil/DPUBench" TargetMode="External"/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about familiarity with DPUs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8AC96-21AE-4C45-920D-26E6B0BE4750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42935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523875" y="746125"/>
            <a:ext cx="6615113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6016C7F-A4D0-9944-A9F8-6658D4A313DF}" type="slidenum">
              <a:rPr lang="zh-CN" altLang="en-US">
                <a:cs typeface="宋体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zh-CN" dirty="0">
              <a:cs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175860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Double check with everyone on their familiarity with IB-Verbs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8AC96-21AE-4C45-920D-26E6B0BE4750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5823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cs typeface="Calibri"/>
              </a:rPr>
              <a:t>GVMI: A firmware-level feature on NVIDIA </a:t>
            </a:r>
            <a:r>
              <a:rPr lang="en-US" dirty="0" err="1">
                <a:cs typeface="Calibri"/>
              </a:rPr>
              <a:t>BlueField</a:t>
            </a:r>
            <a:r>
              <a:rPr lang="en-US" dirty="0">
                <a:cs typeface="Calibri"/>
              </a:rPr>
              <a:t> SmartNICs that allows host processes to expose their memory region to DPUs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8AC96-21AE-4C45-920D-26E6B0BE475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6594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Bottom picture: Higher-numbered ranks get placed on the DPU. Helps with setting up Config files, MPMD mode, </a:t>
            </a:r>
            <a:r>
              <a:rPr lang="en-US" dirty="0" err="1"/>
              <a:t>Hostfiles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8AC96-21AE-4C45-920D-26E6B0BE475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1570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Bottom picture: Higher-numbered ranks get placed on the DPU. Helps with setting up Config files, MPMD mode, </a:t>
            </a:r>
            <a:r>
              <a:rPr lang="en-US" dirty="0" err="1"/>
              <a:t>Hostfiles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8AC96-21AE-4C45-920D-26E6B0BE475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431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8AC96-21AE-4C45-920D-26E6B0BE4750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3505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WPN = workers per node: EXPLAIN THIS!!!!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cs typeface="Calibri"/>
              </a:rPr>
              <a:t>Benchmarks perform 1K iterations internally – we run each configuration (workers and message size) with 4 back-to-back executions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8AC96-21AE-4C45-920D-26E6B0BE475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6785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Lucida Console" panose="020B0609040504020204" pitchFamily="49" charset="0"/>
              </a:rPr>
              <a:t>/</a:t>
            </a:r>
            <a:r>
              <a:rPr lang="en-US" dirty="0" err="1">
                <a:latin typeface="Lucida Console" panose="020B0609040504020204" pitchFamily="49" charset="0"/>
              </a:rPr>
              <a:t>tmp</a:t>
            </a:r>
            <a:r>
              <a:rPr lang="en-US" dirty="0">
                <a:latin typeface="Lucida Console" panose="020B0609040504020204" pitchFamily="49" charset="0"/>
              </a:rPr>
              <a:t>/</a:t>
            </a:r>
            <a:r>
              <a:rPr lang="en-US" dirty="0" err="1">
                <a:latin typeface="Lucida Console" panose="020B0609040504020204" pitchFamily="49" charset="0"/>
              </a:rPr>
              <a:t>benjaminm</a:t>
            </a:r>
            <a:r>
              <a:rPr lang="en-US" dirty="0">
                <a:latin typeface="Lucida Console" panose="020B0609040504020204" pitchFamily="49" charset="0"/>
              </a:rPr>
              <a:t>/MV2/bin/</a:t>
            </a:r>
            <a:r>
              <a:rPr lang="en-US" dirty="0" err="1">
                <a:latin typeface="Lucida Console" panose="020B0609040504020204" pitchFamily="49" charset="0"/>
              </a:rPr>
              <a:t>mpirun_rsh</a:t>
            </a:r>
            <a:r>
              <a:rPr lang="en-US" dirty="0">
                <a:latin typeface="Lucida Console" panose="020B0609040504020204" pitchFamily="49" charset="0"/>
              </a:rPr>
              <a:t> --export-all -np 96 --</a:t>
            </a:r>
            <a:r>
              <a:rPr lang="en-US" dirty="0" err="1">
                <a:latin typeface="Lucida Console" panose="020B0609040504020204" pitchFamily="49" charset="0"/>
              </a:rPr>
              <a:t>hostfile</a:t>
            </a:r>
            <a:r>
              <a:rPr lang="en-US" dirty="0">
                <a:latin typeface="Lucida Console" panose="020B0609040504020204" pitchFamily="49" charset="0"/>
              </a:rPr>
              <a:t> /global/scratch/users/</a:t>
            </a:r>
            <a:r>
              <a:rPr lang="en-US" dirty="0" err="1">
                <a:latin typeface="Lucida Console" panose="020B0609040504020204" pitchFamily="49" charset="0"/>
              </a:rPr>
              <a:t>benjaminm</a:t>
            </a:r>
            <a:r>
              <a:rPr lang="en-US" dirty="0">
                <a:latin typeface="Lucida Console" panose="020B0609040504020204" pitchFamily="49" charset="0"/>
              </a:rPr>
              <a:t>/DPU-related/benchmark-work/ROME-</a:t>
            </a:r>
            <a:r>
              <a:rPr lang="en-US" dirty="0" err="1">
                <a:latin typeface="Lucida Console" panose="020B0609040504020204" pitchFamily="49" charset="0"/>
              </a:rPr>
              <a:t>RunScripts</a:t>
            </a:r>
            <a:r>
              <a:rPr lang="en-US" dirty="0">
                <a:latin typeface="Lucida Console" panose="020B0609040504020204" pitchFamily="49" charset="0"/>
              </a:rPr>
              <a:t>/Cyclic-work/multi-</a:t>
            </a:r>
            <a:r>
              <a:rPr lang="en-US" dirty="0" err="1">
                <a:latin typeface="Lucida Console" panose="020B0609040504020204" pitchFamily="49" charset="0"/>
              </a:rPr>
              <a:t>allgather</a:t>
            </a:r>
            <a:r>
              <a:rPr lang="en-US" dirty="0">
                <a:latin typeface="Lucida Console" panose="020B0609040504020204" pitchFamily="49" charset="0"/>
              </a:rPr>
              <a:t>/hostfile-4-pDPU --config /global/scratch/users/</a:t>
            </a:r>
            <a:r>
              <a:rPr lang="en-US" dirty="0" err="1">
                <a:latin typeface="Lucida Console" panose="020B0609040504020204" pitchFamily="49" charset="0"/>
              </a:rPr>
              <a:t>benjaminm</a:t>
            </a:r>
            <a:r>
              <a:rPr lang="en-US" dirty="0">
                <a:latin typeface="Lucida Console" panose="020B0609040504020204" pitchFamily="49" charset="0"/>
              </a:rPr>
              <a:t>/DPU-related/benchmark-work/ROME-</a:t>
            </a:r>
            <a:r>
              <a:rPr lang="en-US" dirty="0" err="1">
                <a:latin typeface="Lucida Console" panose="020B0609040504020204" pitchFamily="49" charset="0"/>
              </a:rPr>
              <a:t>RunScripts</a:t>
            </a:r>
            <a:r>
              <a:rPr lang="en-US" dirty="0">
                <a:latin typeface="Lucida Console" panose="020B0609040504020204" pitchFamily="49" charset="0"/>
              </a:rPr>
              <a:t>/Cyclic-work/multi-</a:t>
            </a:r>
            <a:r>
              <a:rPr lang="en-US" dirty="0" err="1">
                <a:latin typeface="Lucida Console" panose="020B0609040504020204" pitchFamily="49" charset="0"/>
              </a:rPr>
              <a:t>allgather</a:t>
            </a:r>
            <a:r>
              <a:rPr lang="en-US" dirty="0">
                <a:latin typeface="Lucida Console" panose="020B0609040504020204" pitchFamily="49" charset="0"/>
              </a:rPr>
              <a:t>/bcast-config-1048576-32-worker /</a:t>
            </a:r>
            <a:r>
              <a:rPr lang="en-US" dirty="0" err="1">
                <a:latin typeface="Lucida Console" panose="020B0609040504020204" pitchFamily="49" charset="0"/>
              </a:rPr>
              <a:t>tmp</a:t>
            </a:r>
            <a:r>
              <a:rPr lang="en-US" dirty="0">
                <a:latin typeface="Lucida Console" panose="020B0609040504020204" pitchFamily="49" charset="0"/>
              </a:rPr>
              <a:t>/</a:t>
            </a:r>
            <a:r>
              <a:rPr lang="en-US" dirty="0" err="1">
                <a:latin typeface="Lucida Console" panose="020B0609040504020204" pitchFamily="49" charset="0"/>
              </a:rPr>
              <a:t>benjaminm</a:t>
            </a:r>
            <a:r>
              <a:rPr lang="en-US" dirty="0">
                <a:latin typeface="Lucida Console" panose="020B0609040504020204" pitchFamily="49" charset="0"/>
              </a:rPr>
              <a:t>/</a:t>
            </a:r>
            <a:r>
              <a:rPr lang="en-US" dirty="0" err="1">
                <a:latin typeface="Lucida Console" panose="020B0609040504020204" pitchFamily="49" charset="0"/>
              </a:rPr>
              <a:t>allgather</a:t>
            </a:r>
            <a:r>
              <a:rPr lang="en-US" dirty="0">
                <a:latin typeface="Lucida Console" panose="020B0609040504020204" pitchFamily="49" charset="0"/>
              </a:rPr>
              <a:t>/bin/multi-root-cyclic-allgather.exe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8AC96-21AE-4C45-920D-26E6B0BE475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6636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Sweet Spot </a:t>
            </a:r>
            <a:r>
              <a:rPr lang="en-US" dirty="0">
                <a:sym typeface="Wingdings" panose="05000000000000000000" pitchFamily="2" charset="2"/>
              </a:rPr>
              <a:t> 1 WPN hits asymptotic “maximum” efficiency for both here and for “gather” results..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8AC96-21AE-4C45-920D-26E6B0BE475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0379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Sweet Spot </a:t>
            </a:r>
            <a:r>
              <a:rPr lang="en-US" dirty="0">
                <a:sym typeface="Wingdings" panose="05000000000000000000" pitchFamily="2" charset="2"/>
              </a:rPr>
              <a:t> 1 WPN hits asymptotic “maximum” efficiency for both here and for “gather” results..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8AC96-21AE-4C45-920D-26E6B0BE475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9355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cs typeface="Calibri"/>
              </a:rPr>
              <a:t>Allgather</a:t>
            </a:r>
            <a:r>
              <a:rPr lang="en-US">
                <a:cs typeface="Calibri"/>
              </a:rPr>
              <a:t> is not only communication intensive, but after evaluating, we note that using a single worker as a root to broadcast data to each host process is inefficient and thus we need to look at both hierarchical algorithms and multi-root solutions moving forward. These are non-trivial items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8AC96-21AE-4C45-920D-26E6B0BE4750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7416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cs typeface="Calibri"/>
              </a:rPr>
              <a:t>Allgather</a:t>
            </a:r>
            <a:r>
              <a:rPr lang="en-US">
                <a:cs typeface="Calibri"/>
              </a:rPr>
              <a:t> is not only communication intensive, but after evaluating, we note that using a single worker as a root to broadcast data to each host process is inefficient and thus we need to look at both hierarchical algorithms and multi-root solutions moving forward. These are non-trivial items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8AC96-21AE-4C45-920D-26E6B0BE4750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4070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cs typeface="Calibri"/>
              </a:rPr>
              <a:t>Allgather</a:t>
            </a:r>
            <a:r>
              <a:rPr lang="en-US">
                <a:cs typeface="Calibri"/>
              </a:rPr>
              <a:t> is not only communication intensive, but after evaluating, we note that using a single worker as a root to broadcast data to each host process is inefficient and thus we need to look at both hierarchical algorithms and multi-root solutions moving forward. These are non-trivial items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8AC96-21AE-4C45-920D-26E6B0BE4750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3526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8AC96-21AE-4C45-920D-26E6B0BE4750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7730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DEAF90F-3EA9-43EF-825C-876F9E96E406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8995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GitHub - </a:t>
            </a:r>
            <a:r>
              <a:rPr lang="en-US" dirty="0" err="1">
                <a:hlinkClick r:id="rId3"/>
              </a:rPr>
              <a:t>BenchCouncil</a:t>
            </a:r>
            <a:r>
              <a:rPr lang="en-US" dirty="0">
                <a:hlinkClick r:id="rId3"/>
              </a:rPr>
              <a:t>/</a:t>
            </a:r>
            <a:r>
              <a:rPr lang="en-US" dirty="0" err="1">
                <a:hlinkClick r:id="rId3"/>
              </a:rPr>
              <a:t>DPUBench</a:t>
            </a:r>
            <a:r>
              <a:rPr lang="en-US" dirty="0"/>
              <a:t> – utilized application samples from a 2021 release of NVIDIA’s DOCA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8AC96-21AE-4C45-920D-26E6B0BE4750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3084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cs typeface="Calibri"/>
              </a:rPr>
              <a:t>Allgather</a:t>
            </a:r>
            <a:r>
              <a:rPr lang="en-US">
                <a:cs typeface="Calibri"/>
              </a:rPr>
              <a:t> is not only communication intensive, but after evaluating, we note that using a single worker as a root to broadcast data to each host process is inefficient and thus we need to look at both hierarchical algorithms and multi-root solutions moving forward. These are non-trivial items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8AC96-21AE-4C45-920D-26E6B0BE4750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7961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Hitting the maximum point of 1 WPN, we note that computation time &gt; communication time (empirical observation), and that any degradations we see also get amplified (see 6 WPN)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8AC96-21AE-4C45-920D-26E6B0BE4750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121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117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616400" y="-2416"/>
            <a:ext cx="1780050" cy="849989"/>
          </a:xfrm>
          <a:prstGeom prst="rect">
            <a:avLst/>
          </a:prstGeom>
        </p:spPr>
      </p:pic>
      <p:sp>
        <p:nvSpPr>
          <p:cNvPr id="22556" name="Rectangle 2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931197"/>
            <a:ext cx="8206530" cy="1137233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3200"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557" name="Rectangle 29"/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2909464" y="3079866"/>
            <a:ext cx="3898669" cy="1314450"/>
          </a:xfrm>
        </p:spPr>
        <p:txBody>
          <a:bodyPr/>
          <a:lstStyle>
            <a:lvl1pPr marL="0" indent="0" algn="ctr">
              <a:buFontTx/>
              <a:buNone/>
              <a:defRPr sz="1600" b="1"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/>
              <a:t>Presenter Information</a:t>
            </a:r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0" y="5087683"/>
            <a:ext cx="9144000" cy="55841"/>
          </a:xfrm>
          <a:prstGeom prst="rect">
            <a:avLst/>
          </a:prstGeom>
          <a:solidFill>
            <a:schemeClr val="tx2"/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endParaRPr lang="en-US">
              <a:solidFill>
                <a:srgbClr val="CD052B"/>
              </a:solidFill>
              <a:latin typeface="Calibri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" y="20"/>
            <a:ext cx="2391311" cy="847553"/>
          </a:xfrm>
          <a:prstGeom prst="rect">
            <a:avLst/>
          </a:prstGeom>
        </p:spPr>
      </p:pic>
      <p:pic>
        <p:nvPicPr>
          <p:cNvPr id="8" name="Picture 2" descr="HiDL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8959" y="0"/>
            <a:ext cx="1485041" cy="9784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1755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0204" y="904011"/>
            <a:ext cx="7867996" cy="3828011"/>
          </a:xfrm>
        </p:spPr>
        <p:txBody>
          <a:bodyPr/>
          <a:lstStyle>
            <a:lvl1pPr>
              <a:lnSpc>
                <a:spcPct val="120000"/>
              </a:lnSpc>
              <a:defRPr sz="1800"/>
            </a:lvl1pPr>
            <a:lvl2pPr>
              <a:lnSpc>
                <a:spcPct val="120000"/>
              </a:lnSpc>
              <a:defRPr sz="1600"/>
            </a:lvl2pPr>
            <a:lvl3pPr>
              <a:lnSpc>
                <a:spcPct val="120000"/>
              </a:lnSpc>
              <a:defRPr sz="1400"/>
            </a:lvl3pPr>
            <a:lvl4pPr>
              <a:lnSpc>
                <a:spcPct val="120000"/>
              </a:lnSpc>
              <a:defRPr sz="1400"/>
            </a:lvl4pPr>
            <a:lvl5pPr>
              <a:lnSpc>
                <a:spcPct val="1200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581892" y="179024"/>
            <a:ext cx="8096595" cy="579576"/>
          </a:xfrm>
          <a:prstGeom prst="rect">
            <a:avLst/>
          </a:prstGeom>
        </p:spPr>
        <p:txBody>
          <a:bodyPr/>
          <a:lstStyle>
            <a:lvl1pPr algn="l">
              <a:defRPr sz="2600"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19576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3578" y="897780"/>
            <a:ext cx="3922222" cy="3834245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4009"/>
            <a:ext cx="3810000" cy="3828012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81905" y="206322"/>
            <a:ext cx="8121535" cy="57334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lang="en-US" sz="2600" b="1" dirty="0" smtClean="0">
                <a:solidFill>
                  <a:schemeClr val="tx2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82609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81891" y="206347"/>
            <a:ext cx="8096596" cy="57957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lang="en-US" sz="2600" b="1" dirty="0" smtClean="0">
                <a:solidFill>
                  <a:schemeClr val="tx2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61814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bd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1" y="4979059"/>
            <a:ext cx="551332" cy="159439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 bwMode="auto">
          <a:xfrm>
            <a:off x="0" y="4983851"/>
            <a:ext cx="9144000" cy="172627"/>
          </a:xfrm>
          <a:prstGeom prst="rect">
            <a:avLst/>
          </a:prstGeom>
          <a:solidFill>
            <a:schemeClr val="tx2"/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1" name="Rectangle 21"/>
          <p:cNvSpPr txBox="1">
            <a:spLocks noChangeArrowheads="1"/>
          </p:cNvSpPr>
          <p:nvPr userDrawn="1"/>
        </p:nvSpPr>
        <p:spPr bwMode="auto">
          <a:xfrm>
            <a:off x="0" y="4976754"/>
            <a:ext cx="9144000" cy="14109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000" b="1" kern="1200">
                <a:solidFill>
                  <a:srgbClr val="FFFFFF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/>
          </a:p>
        </p:txBody>
      </p:sp>
      <p:sp>
        <p:nvSpPr>
          <p:cNvPr id="40968" name="Rectangle 18"/>
          <p:cNvSpPr>
            <a:spLocks noGrp="1" noChangeArrowheads="1"/>
          </p:cNvSpPr>
          <p:nvPr>
            <p:ph type="body" idx="1"/>
          </p:nvPr>
        </p:nvSpPr>
        <p:spPr bwMode="auto">
          <a:xfrm>
            <a:off x="590204" y="773084"/>
            <a:ext cx="7867996" cy="3940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342900" lvl="0" indent="-3429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 typeface="Wingdings" pitchFamily="2" charset="2"/>
              <a:buChar char="§"/>
            </a:pPr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 bwMode="auto">
          <a:xfrm>
            <a:off x="0" y="25"/>
            <a:ext cx="9144000" cy="55841"/>
          </a:xfrm>
          <a:prstGeom prst="rect">
            <a:avLst/>
          </a:prstGeom>
          <a:solidFill>
            <a:schemeClr val="tx2"/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endParaRPr lang="en-US">
              <a:solidFill>
                <a:srgbClr val="CD052B"/>
              </a:solidFill>
              <a:latin typeface="Calibri"/>
            </a:endParaRPr>
          </a:p>
        </p:txBody>
      </p:sp>
      <p:sp>
        <p:nvSpPr>
          <p:cNvPr id="21" name="Rectangle 21"/>
          <p:cNvSpPr txBox="1">
            <a:spLocks noChangeArrowheads="1"/>
          </p:cNvSpPr>
          <p:nvPr userDrawn="1"/>
        </p:nvSpPr>
        <p:spPr bwMode="auto">
          <a:xfrm>
            <a:off x="8543975" y="4969893"/>
            <a:ext cx="600075" cy="160931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8138377F-5938-4BA9-803E-C530EB23E94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21"/>
          <p:cNvSpPr txBox="1">
            <a:spLocks noChangeArrowheads="1"/>
          </p:cNvSpPr>
          <p:nvPr userDrawn="1"/>
        </p:nvSpPr>
        <p:spPr bwMode="auto">
          <a:xfrm>
            <a:off x="1930" y="4969893"/>
            <a:ext cx="2757162" cy="20620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000" b="1" kern="1200">
                <a:solidFill>
                  <a:srgbClr val="FFFFFF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/>
              <a:t>Network Based Computing</a:t>
            </a:r>
            <a:r>
              <a:rPr lang="en-US" sz="1200" baseline="0"/>
              <a:t> Laboratory</a:t>
            </a:r>
            <a:endParaRPr lang="en-US"/>
          </a:p>
        </p:txBody>
      </p:sp>
      <p:sp>
        <p:nvSpPr>
          <p:cNvPr id="9" name="Rectangle 21"/>
          <p:cNvSpPr txBox="1">
            <a:spLocks noChangeArrowheads="1"/>
          </p:cNvSpPr>
          <p:nvPr userDrawn="1"/>
        </p:nvSpPr>
        <p:spPr bwMode="auto">
          <a:xfrm>
            <a:off x="3440006" y="5010139"/>
            <a:ext cx="2263988" cy="12956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000" b="1" kern="1200">
                <a:solidFill>
                  <a:srgbClr val="FFFFFF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200" baseline="0" dirty="0"/>
              <a:t>SC’23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343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Calibri" pitchFamily="34" charset="0"/>
          <a:ea typeface="+mj-ea"/>
          <a:cs typeface="Calibri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Comic Sans MS" pitchFamily="66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Comic Sans MS" pitchFamily="66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Comic Sans MS" pitchFamily="66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Comic Sans MS" pitchFamily="66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har char="•"/>
        <a:defRPr kumimoji="1" lang="en-US" sz="1800" dirty="0" smtClean="0">
          <a:solidFill>
            <a:schemeClr val="tx1"/>
          </a:solidFill>
          <a:latin typeface="Calibri" pitchFamily="34" charset="0"/>
          <a:ea typeface="+mn-ea"/>
          <a:cs typeface="Calibri" pitchFamily="34" charset="0"/>
        </a:defRPr>
      </a:lvl1pPr>
      <a:lvl2pPr marL="742950" indent="-28575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har char="–"/>
        <a:defRPr kumimoji="1" sz="1600">
          <a:solidFill>
            <a:schemeClr val="tx1"/>
          </a:solidFill>
          <a:latin typeface="Calibri" pitchFamily="34" charset="0"/>
          <a:cs typeface="Calibri" pitchFamily="34" charset="0"/>
        </a:defRPr>
      </a:lvl2pPr>
      <a:lvl3pPr marL="11430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har char="•"/>
        <a:defRPr kumimoji="1" sz="1400">
          <a:solidFill>
            <a:schemeClr val="tx1"/>
          </a:solidFill>
          <a:latin typeface="Calibri" pitchFamily="34" charset="0"/>
          <a:cs typeface="Calibri" pitchFamily="34" charset="0"/>
        </a:defRPr>
      </a:lvl3pPr>
      <a:lvl4pPr marL="16002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har char="–"/>
        <a:defRPr kumimoji="1" sz="1400">
          <a:solidFill>
            <a:schemeClr val="tx1"/>
          </a:solidFill>
          <a:latin typeface="Calibri" pitchFamily="34" charset="0"/>
          <a:cs typeface="Calibri" pitchFamily="34" charset="0"/>
        </a:defRPr>
      </a:lvl4pPr>
      <a:lvl5pPr marL="20574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har char="•"/>
        <a:defRPr kumimoji="1" sz="1400">
          <a:solidFill>
            <a:schemeClr val="tx1"/>
          </a:solidFill>
          <a:latin typeface="Calibri" pitchFamily="34" charset="0"/>
          <a:cs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16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16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16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pn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blogs.nvidia.com/blog/2020/05/20/whats-a-dpu-data-processing-unit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sv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tiff"/><Relationship Id="rId3" Type="http://schemas.openxmlformats.org/officeDocument/2006/relationships/hyperlink" Target="http://nowlab.cse.ohio-state.edu/" TargetMode="External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png"/><Relationship Id="rId5" Type="http://schemas.openxmlformats.org/officeDocument/2006/relationships/image" Target="../media/image3.png"/><Relationship Id="rId4" Type="http://schemas.openxmlformats.org/officeDocument/2006/relationships/hyperlink" Target="mailto:michalowicz.2@osu.edu" TargetMode="External"/><Relationship Id="rId9" Type="http://schemas.openxmlformats.org/officeDocument/2006/relationships/hyperlink" Target="https://twitter.com/mvapich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iencedirect.com/science/article/pii/S2772485923000376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2BA00-69E3-D226-1F3A-A5DD3CBE51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cs typeface="Calibri Light"/>
              </a:rPr>
              <a:t>DPU-Bench: A New Micro-Benchmark Suite to Measure the Offload Efficiency of SmartNICs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10CF48-1F28-D773-6D28-F971AEC049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2017591"/>
          </a:xfrm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normAutofit fontScale="85000" lnSpcReduction="20000"/>
          </a:bodyPr>
          <a:lstStyle/>
          <a:p>
            <a:r>
              <a:rPr lang="en-US" u="sng" dirty="0">
                <a:cs typeface="Calibri"/>
              </a:rPr>
              <a:t>Ben Michalowicz</a:t>
            </a:r>
            <a:endParaRPr lang="en-US" dirty="0">
              <a:cs typeface="Calibri"/>
            </a:endParaRPr>
          </a:p>
          <a:p>
            <a:r>
              <a:rPr lang="en-US" dirty="0">
                <a:solidFill>
                  <a:srgbClr val="C00000"/>
                </a:solidFill>
                <a:cs typeface="Calibri"/>
              </a:rPr>
              <a:t>SC’23 OSU Booth Talk</a:t>
            </a:r>
          </a:p>
          <a:p>
            <a:r>
              <a:rPr lang="en-US" dirty="0">
                <a:cs typeface="Calibri"/>
              </a:rPr>
              <a:t>Network-Based Computing Laboratory, The Ohio State University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Original Reference: </a:t>
            </a:r>
          </a:p>
          <a:p>
            <a:r>
              <a:rPr lang="en-US" dirty="0">
                <a:cs typeface="Calibri"/>
              </a:rPr>
              <a:t>Benjamin Michalowicz, Kaushik Kandadi Suresh, Hari Subramoni, Dhabaleswar Panda, and Steve Poole. 2023. “DPU-Bench: A Micro-Benchmark Suite to Measure Offload Efficiency Of SmartNICs”, In </a:t>
            </a:r>
            <a:r>
              <a:rPr lang="en-US" i="1" u="sng" dirty="0">
                <a:cs typeface="Calibri"/>
              </a:rPr>
              <a:t>Practice and Experience in Advanced Research Computing (PEARC ‘23)</a:t>
            </a:r>
          </a:p>
        </p:txBody>
      </p:sp>
    </p:spTree>
    <p:extLst>
      <p:ext uri="{BB962C8B-B14F-4D97-AF65-F5344CB8AC3E}">
        <p14:creationId xmlns:p14="http://schemas.microsoft.com/office/powerpoint/2010/main" val="3057973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B542C-54E0-396B-AA38-F0A3E536A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Breakdown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899F32-9C17-67D4-BAA0-60EEEAB1CA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US" sz="2700" b="1" dirty="0">
                <a:solidFill>
                  <a:srgbClr val="C00000"/>
                </a:solidFill>
                <a:cs typeface="Calibri"/>
              </a:rPr>
              <a:t>Introduction, Problem Statement, Motivation</a:t>
            </a:r>
          </a:p>
          <a:p>
            <a:r>
              <a:rPr lang="en-US" sz="2700" b="1" dirty="0">
                <a:cs typeface="Calibri"/>
              </a:rPr>
              <a:t>Design Choices </a:t>
            </a:r>
            <a:r>
              <a:rPr lang="en-US" sz="2700" b="1">
                <a:cs typeface="Calibri"/>
              </a:rPr>
              <a:t>and Important Terminology</a:t>
            </a:r>
            <a:endParaRPr lang="en-US" sz="2700" b="1" dirty="0">
              <a:cs typeface="Calibri"/>
            </a:endParaRPr>
          </a:p>
          <a:p>
            <a:r>
              <a:rPr lang="en-US" sz="2700" b="1" dirty="0">
                <a:cs typeface="Calibri"/>
              </a:rPr>
              <a:t>Implementation</a:t>
            </a:r>
          </a:p>
          <a:p>
            <a:r>
              <a:rPr lang="en-US" sz="2700" b="1" dirty="0">
                <a:cs typeface="Calibri"/>
              </a:rPr>
              <a:t>Experimental Results</a:t>
            </a:r>
          </a:p>
          <a:p>
            <a:r>
              <a:rPr lang="en-US" sz="2700" b="1" dirty="0">
                <a:cs typeface="Calibri"/>
              </a:rPr>
              <a:t>Conclusion and Future Work</a:t>
            </a:r>
          </a:p>
          <a:p>
            <a:endParaRPr lang="en-US" sz="2700" b="1" dirty="0">
              <a:cs typeface="Calibri"/>
            </a:endParaRPr>
          </a:p>
          <a:p>
            <a:endParaRPr lang="en-US" sz="2700" b="1" dirty="0">
              <a:cs typeface="Calibri"/>
            </a:endParaRPr>
          </a:p>
          <a:p>
            <a:endParaRPr lang="en-US" sz="2700" b="1" dirty="0">
              <a:cs typeface="Calibri"/>
            </a:endParaRPr>
          </a:p>
          <a:p>
            <a:endParaRPr lang="en-US" sz="2700" b="1" dirty="0">
              <a:cs typeface="Calibri"/>
            </a:endParaRPr>
          </a:p>
          <a:p>
            <a:endParaRPr lang="en-US" sz="2700" b="1" dirty="0">
              <a:cs typeface="Calibri"/>
            </a:endParaRPr>
          </a:p>
          <a:p>
            <a:endParaRPr lang="en-US" sz="2700" b="1" dirty="0">
              <a:cs typeface="Calibri"/>
            </a:endParaRPr>
          </a:p>
          <a:p>
            <a:endParaRPr lang="en-US" sz="2700" b="1" dirty="0">
              <a:cs typeface="Calibri"/>
            </a:endParaRPr>
          </a:p>
          <a:p>
            <a:endParaRPr lang="en-US" sz="2700" b="1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84729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418721" y="38659"/>
            <a:ext cx="8623731" cy="511669"/>
          </a:xfrm>
        </p:spPr>
        <p:txBody>
          <a:bodyPr/>
          <a:lstStyle/>
          <a:p>
            <a:pPr eaLnBrk="1" hangingPunct="1"/>
            <a:r>
              <a:rPr lang="en-US" sz="2400" dirty="0">
                <a:ea typeface="Times New Roman" charset="0"/>
                <a:cs typeface="Calibri"/>
              </a:rPr>
              <a:t>Introduction: Drivers of Modern HPC Cluster Architectures</a:t>
            </a:r>
          </a:p>
        </p:txBody>
      </p:sp>
      <p:sp>
        <p:nvSpPr>
          <p:cNvPr id="26" name="Content Placeholder 2"/>
          <p:cNvSpPr>
            <a:spLocks noGrp="1"/>
          </p:cNvSpPr>
          <p:nvPr>
            <p:ph idx="1"/>
          </p:nvPr>
        </p:nvSpPr>
        <p:spPr>
          <a:xfrm>
            <a:off x="400191" y="2200970"/>
            <a:ext cx="8343619" cy="1576869"/>
          </a:xfrm>
        </p:spPr>
        <p:txBody>
          <a:bodyPr/>
          <a:lstStyle/>
          <a:p>
            <a:pPr eaLnBrk="1" hangingPunct="1"/>
            <a:endParaRPr lang="en-US" sz="200" dirty="0">
              <a:latin typeface="Calibri"/>
              <a:ea typeface="Times New Roman" charset="0"/>
              <a:cs typeface="Calibri"/>
            </a:endParaRPr>
          </a:p>
          <a:p>
            <a:pPr eaLnBrk="1" hangingPunct="1"/>
            <a:r>
              <a:rPr lang="en-US" sz="1400" dirty="0">
                <a:latin typeface="Calibri"/>
                <a:ea typeface="Times New Roman" charset="0"/>
                <a:cs typeface="Calibri"/>
              </a:rPr>
              <a:t>Multi-core/many-core technologies</a:t>
            </a:r>
          </a:p>
          <a:p>
            <a:pPr eaLnBrk="1" hangingPunct="1"/>
            <a:r>
              <a:rPr lang="en-US" sz="1400" dirty="0">
                <a:latin typeface="Calibri"/>
                <a:ea typeface="Times New Roman" charset="0"/>
                <a:cs typeface="Calibri"/>
              </a:rPr>
              <a:t>Remote Direct Memory Access (RDMA)-enabled networking (InfiniBand, RoCE, Slingshot)</a:t>
            </a:r>
          </a:p>
          <a:p>
            <a:pPr eaLnBrk="1" hangingPunct="1"/>
            <a:r>
              <a:rPr lang="en-US" sz="1400" dirty="0">
                <a:latin typeface="Calibri"/>
                <a:ea typeface="Times New Roman" charset="0"/>
                <a:cs typeface="Calibri"/>
              </a:rPr>
              <a:t>Solid State Drives (SSDs), Non-Volatile Random-Access Memory (NVRAM), NVMe-SSD</a:t>
            </a:r>
          </a:p>
          <a:p>
            <a:pPr eaLnBrk="1" hangingPunct="1"/>
            <a:r>
              <a:rPr lang="en-US" sz="1400" dirty="0">
                <a:latin typeface="Calibri"/>
                <a:ea typeface="Times New Roman" charset="0"/>
                <a:cs typeface="Calibri"/>
              </a:rPr>
              <a:t>Accelerators (NVIDIA GPGPUs)</a:t>
            </a:r>
          </a:p>
          <a:p>
            <a:pPr eaLnBrk="1" hangingPunct="1"/>
            <a:r>
              <a:rPr lang="en-US" sz="1400" b="1" u="sng" dirty="0">
                <a:solidFill>
                  <a:srgbClr val="C00000"/>
                </a:solidFill>
                <a:latin typeface="Calibri"/>
                <a:ea typeface="Times New Roman" charset="0"/>
                <a:cs typeface="Calibri"/>
              </a:rPr>
              <a:t>Smart Network Cards (SmartNIC)/Data Processing Units (DPU)</a:t>
            </a:r>
          </a:p>
        </p:txBody>
      </p:sp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81391" y="529334"/>
            <a:ext cx="1307543" cy="1099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TextBox 10"/>
          <p:cNvSpPr txBox="1">
            <a:spLocks noChangeArrowheads="1"/>
          </p:cNvSpPr>
          <p:nvPr/>
        </p:nvSpPr>
        <p:spPr bwMode="auto">
          <a:xfrm>
            <a:off x="4371045" y="1597256"/>
            <a:ext cx="2500074" cy="769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0" tIns="45715" rIns="91430" bIns="45715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100" dirty="0">
                <a:latin typeface="Calibri"/>
                <a:ea typeface="Times New Roman" charset="0"/>
                <a:cs typeface="Calibri"/>
              </a:rPr>
              <a:t>Accelerators</a:t>
            </a:r>
          </a:p>
          <a:p>
            <a:pPr algn="ctr"/>
            <a:r>
              <a:rPr lang="en-US" sz="1100" dirty="0">
                <a:latin typeface="Calibri"/>
                <a:ea typeface="Times New Roman" charset="0"/>
                <a:cs typeface="Calibri"/>
              </a:rPr>
              <a:t>high compute density, high performance/watt</a:t>
            </a:r>
          </a:p>
          <a:p>
            <a:pPr algn="ctr"/>
            <a:r>
              <a:rPr lang="en-US" sz="1100" dirty="0">
                <a:latin typeface="Calibri"/>
                <a:ea typeface="Times New Roman" charset="0"/>
                <a:cs typeface="Calibri"/>
              </a:rPr>
              <a:t>&gt;9.7 TFlop DP on a chip </a:t>
            </a:r>
          </a:p>
        </p:txBody>
      </p:sp>
      <p:cxnSp>
        <p:nvCxnSpPr>
          <p:cNvPr id="31" name="Straight Connector 12"/>
          <p:cNvCxnSpPr>
            <a:cxnSpLocks noChangeShapeType="1"/>
          </p:cNvCxnSpPr>
          <p:nvPr/>
        </p:nvCxnSpPr>
        <p:spPr bwMode="auto">
          <a:xfrm>
            <a:off x="4177455" y="411047"/>
            <a:ext cx="0" cy="138424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pic>
        <p:nvPicPr>
          <p:cNvPr id="32" name="Picture 7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05972" y="564231"/>
            <a:ext cx="1219263" cy="997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TextBox 14"/>
          <p:cNvSpPr txBox="1">
            <a:spLocks noChangeArrowheads="1"/>
          </p:cNvSpPr>
          <p:nvPr/>
        </p:nvSpPr>
        <p:spPr bwMode="auto">
          <a:xfrm>
            <a:off x="1798467" y="1665605"/>
            <a:ext cx="2707885" cy="60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0" tIns="45715" rIns="91430" bIns="45715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100" dirty="0">
                <a:latin typeface="Calibri"/>
                <a:ea typeface="Times New Roman" charset="0"/>
                <a:cs typeface="Calibri"/>
              </a:rPr>
              <a:t>High Performance Interconnects – InfiniBand </a:t>
            </a:r>
            <a:r>
              <a:rPr lang="en-US" sz="1100" dirty="0">
                <a:solidFill>
                  <a:srgbClr val="C00000"/>
                </a:solidFill>
                <a:latin typeface="Calibri"/>
                <a:ea typeface="Times New Roman" charset="0"/>
                <a:cs typeface="Calibri"/>
              </a:rPr>
              <a:t>(DPU), </a:t>
            </a:r>
            <a:r>
              <a:rPr lang="en-US" sz="1100" dirty="0">
                <a:latin typeface="Calibri"/>
                <a:ea typeface="Times New Roman" charset="0"/>
                <a:cs typeface="Calibri"/>
              </a:rPr>
              <a:t>Slingshot</a:t>
            </a:r>
          </a:p>
          <a:p>
            <a:pPr algn="ctr"/>
            <a:r>
              <a:rPr lang="en-US" sz="1100" dirty="0">
                <a:latin typeface="Calibri"/>
                <a:ea typeface="Times New Roman" charset="0"/>
                <a:cs typeface="Calibri"/>
              </a:rPr>
              <a:t>&lt;1usec latency, 200-400Gbps Bandwidth&gt;</a:t>
            </a:r>
          </a:p>
        </p:txBody>
      </p:sp>
      <p:pic>
        <p:nvPicPr>
          <p:cNvPr id="34" name="Picture 2" descr="http://www.maximumpc.com/files/u69/Xeon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9828" y="798441"/>
            <a:ext cx="1150534" cy="893959"/>
          </a:xfrm>
          <a:prstGeom prst="rect">
            <a:avLst/>
          </a:prstGeom>
          <a:noFill/>
        </p:spPr>
      </p:pic>
      <p:cxnSp>
        <p:nvCxnSpPr>
          <p:cNvPr id="35" name="Straight Connector 12"/>
          <p:cNvCxnSpPr>
            <a:cxnSpLocks noChangeShapeType="1"/>
          </p:cNvCxnSpPr>
          <p:nvPr/>
        </p:nvCxnSpPr>
        <p:spPr bwMode="auto">
          <a:xfrm flipH="1">
            <a:off x="1933772" y="411841"/>
            <a:ext cx="35" cy="138424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36" name="TextBox 14"/>
          <p:cNvSpPr txBox="1">
            <a:spLocks noChangeArrowheads="1"/>
          </p:cNvSpPr>
          <p:nvPr/>
        </p:nvSpPr>
        <p:spPr bwMode="auto">
          <a:xfrm>
            <a:off x="127667" y="1806584"/>
            <a:ext cx="1806105" cy="430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0" tIns="45715" rIns="91430" bIns="45715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100" dirty="0">
                <a:latin typeface="Calibri"/>
                <a:ea typeface="Times New Roman" charset="0"/>
                <a:cs typeface="Calibri"/>
              </a:rPr>
              <a:t>Multi-/Many-core Processors</a:t>
            </a:r>
          </a:p>
        </p:txBody>
      </p:sp>
      <p:cxnSp>
        <p:nvCxnSpPr>
          <p:cNvPr id="37" name="Straight Connector 12"/>
          <p:cNvCxnSpPr>
            <a:cxnSpLocks noChangeShapeType="1"/>
          </p:cNvCxnSpPr>
          <p:nvPr/>
        </p:nvCxnSpPr>
        <p:spPr bwMode="auto">
          <a:xfrm>
            <a:off x="7036814" y="422342"/>
            <a:ext cx="0" cy="138424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pic>
        <p:nvPicPr>
          <p:cNvPr id="38" name="Picture 3" descr="D:\my-papers\hpca-2011\presentations\fusion-io_iodrive_005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41753" y="607737"/>
            <a:ext cx="1561842" cy="943111"/>
          </a:xfrm>
          <a:prstGeom prst="rect">
            <a:avLst/>
          </a:prstGeom>
          <a:noFill/>
        </p:spPr>
      </p:pic>
      <p:sp>
        <p:nvSpPr>
          <p:cNvPr id="39" name="TextBox 14"/>
          <p:cNvSpPr txBox="1">
            <a:spLocks noChangeArrowheads="1"/>
          </p:cNvSpPr>
          <p:nvPr/>
        </p:nvSpPr>
        <p:spPr bwMode="auto">
          <a:xfrm>
            <a:off x="7182803" y="1849243"/>
            <a:ext cx="1806105" cy="26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0" tIns="45715" rIns="91430" bIns="45715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100" dirty="0">
                <a:latin typeface="Calibri"/>
                <a:ea typeface="Times New Roman" charset="0"/>
                <a:cs typeface="Calibri"/>
              </a:rPr>
              <a:t>SSD, NVMe-SSD, NVRAM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504162" y="3749494"/>
            <a:ext cx="1826806" cy="1299025"/>
            <a:chOff x="363455" y="3722914"/>
            <a:chExt cx="1826806" cy="1299025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1528" y="3722914"/>
              <a:ext cx="1530660" cy="986567"/>
            </a:xfrm>
            <a:prstGeom prst="rect">
              <a:avLst/>
            </a:prstGeom>
          </p:spPr>
        </p:pic>
        <p:sp>
          <p:nvSpPr>
            <p:cNvPr id="41" name="TextBox 21"/>
            <p:cNvSpPr txBox="1">
              <a:spLocks noChangeArrowheads="1"/>
            </p:cNvSpPr>
            <p:nvPr/>
          </p:nvSpPr>
          <p:spPr bwMode="auto">
            <a:xfrm>
              <a:off x="363455" y="4652607"/>
              <a:ext cx="182680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800" i="1" dirty="0">
                  <a:latin typeface="Calibri"/>
                  <a:ea typeface="Times New Roman" charset="0"/>
                  <a:cs typeface="Calibri"/>
                </a:rPr>
                <a:t>Frontier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439084" y="3741463"/>
            <a:ext cx="2101887" cy="1292299"/>
            <a:chOff x="4688050" y="3711818"/>
            <a:chExt cx="2101887" cy="1292299"/>
          </a:xfrm>
        </p:grpSpPr>
        <p:sp>
          <p:nvSpPr>
            <p:cNvPr id="22542" name="TextBox 18"/>
            <p:cNvSpPr txBox="1">
              <a:spLocks noChangeArrowheads="1"/>
            </p:cNvSpPr>
            <p:nvPr/>
          </p:nvSpPr>
          <p:spPr bwMode="auto">
            <a:xfrm>
              <a:off x="5153468" y="4634785"/>
              <a:ext cx="117105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800" i="1" dirty="0">
                  <a:latin typeface="Calibri"/>
                  <a:ea typeface="Times New Roman" charset="0"/>
                  <a:cs typeface="Calibri"/>
                </a:rPr>
                <a:t>Summit</a:t>
              </a:r>
            </a:p>
          </p:txBody>
        </p:sp>
        <p:pic>
          <p:nvPicPr>
            <p:cNvPr id="1032" name="Picture 8" descr="Image result for summit ornl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8050" y="3711818"/>
              <a:ext cx="2101887" cy="9704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Group 5"/>
          <p:cNvGrpSpPr/>
          <p:nvPr/>
        </p:nvGrpSpPr>
        <p:grpSpPr>
          <a:xfrm>
            <a:off x="6841609" y="3741464"/>
            <a:ext cx="1843211" cy="1307056"/>
            <a:chOff x="7054948" y="3711818"/>
            <a:chExt cx="1843211" cy="1307056"/>
          </a:xfrm>
        </p:grpSpPr>
        <p:sp>
          <p:nvSpPr>
            <p:cNvPr id="22543" name="TextBox 19"/>
            <p:cNvSpPr txBox="1">
              <a:spLocks noChangeArrowheads="1"/>
            </p:cNvSpPr>
            <p:nvPr/>
          </p:nvSpPr>
          <p:spPr bwMode="auto">
            <a:xfrm>
              <a:off x="7462552" y="4649542"/>
              <a:ext cx="102800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800" i="1" dirty="0">
                  <a:latin typeface="Calibri"/>
                  <a:ea typeface="Times New Roman" charset="0"/>
                  <a:cs typeface="Calibri"/>
                </a:rPr>
                <a:t>Lumi</a:t>
              </a:r>
            </a:p>
          </p:txBody>
        </p:sp>
        <p:pic>
          <p:nvPicPr>
            <p:cNvPr id="1034" name="Picture 10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7054948" y="3711818"/>
              <a:ext cx="1843211" cy="9704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26" name="Picture 2" descr="Image result for nvidia volta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9440005">
            <a:off x="5649299" y="678319"/>
            <a:ext cx="1220853" cy="644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AB7832D9-3213-44A3-921E-A702C9EDA2CD}"/>
              </a:ext>
            </a:extLst>
          </p:cNvPr>
          <p:cNvGrpSpPr/>
          <p:nvPr/>
        </p:nvGrpSpPr>
        <p:grpSpPr>
          <a:xfrm>
            <a:off x="2451764" y="3741463"/>
            <a:ext cx="1798617" cy="1307389"/>
            <a:chOff x="7105535" y="3737754"/>
            <a:chExt cx="1798617" cy="1307388"/>
          </a:xfrm>
        </p:grpSpPr>
        <p:sp>
          <p:nvSpPr>
            <p:cNvPr id="22545" name="TextBox 21"/>
            <p:cNvSpPr txBox="1">
              <a:spLocks noChangeArrowheads="1"/>
            </p:cNvSpPr>
            <p:nvPr/>
          </p:nvSpPr>
          <p:spPr bwMode="auto">
            <a:xfrm>
              <a:off x="7347128" y="4675810"/>
              <a:ext cx="131543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800" i="1" dirty="0">
                  <a:latin typeface="Calibri"/>
                  <a:ea typeface="Times New Roman" charset="0"/>
                  <a:cs typeface="Calibri"/>
                </a:rPr>
                <a:t>Fugaku</a:t>
              </a:r>
            </a:p>
          </p:txBody>
        </p:sp>
        <p:pic>
          <p:nvPicPr>
            <p:cNvPr id="2" name="Picture 2" descr="Japan&amp;#39;s Fugaku Tops Global Supercomputing Rankings">
              <a:extLst>
                <a:ext uri="{FF2B5EF4-FFF2-40B4-BE49-F238E27FC236}">
                  <a16:creationId xmlns:a16="http://schemas.microsoft.com/office/drawing/2014/main" id="{04CA9149-5471-4381-AB6F-8EA08C924F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5535" y="3737754"/>
              <a:ext cx="1798617" cy="10111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64065061"/>
      </p:ext>
    </p:extLst>
  </p:cSld>
  <p:clrMapOvr>
    <a:masterClrMapping/>
  </p:clrMapOvr>
  <p:transition advClick="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536A1456-117A-900E-94F3-7ED3A2B23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702676"/>
          </a:xfrm>
        </p:spPr>
        <p:txBody>
          <a:bodyPr/>
          <a:lstStyle/>
          <a:p>
            <a:r>
              <a:rPr lang="en-US" dirty="0"/>
              <a:t>Introduction: What is a DPU? 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A9590D40-5C37-3349-FACB-463C9A734B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716" y="976520"/>
            <a:ext cx="5136045" cy="2105100"/>
          </a:xfrm>
        </p:spPr>
        <p:txBody>
          <a:bodyPr/>
          <a:lstStyle/>
          <a:p>
            <a:r>
              <a:rPr lang="en-US" dirty="0"/>
              <a:t>A system on a chip (SoC) that combines the following:</a:t>
            </a:r>
          </a:p>
          <a:p>
            <a:pPr lvl="1"/>
            <a:r>
              <a:rPr lang="en-US" dirty="0"/>
              <a:t>A Multi-Core CPU (</a:t>
            </a:r>
            <a:r>
              <a:rPr lang="en-US" dirty="0" err="1"/>
              <a:t>BlueFields</a:t>
            </a:r>
            <a:r>
              <a:rPr lang="en-US" dirty="0"/>
              <a:t> use ARM)</a:t>
            </a:r>
          </a:p>
          <a:p>
            <a:pPr lvl="1"/>
            <a:r>
              <a:rPr lang="en-US" dirty="0"/>
              <a:t>High-performance network interface</a:t>
            </a:r>
          </a:p>
          <a:p>
            <a:pPr lvl="1"/>
            <a:r>
              <a:rPr lang="en-US" dirty="0"/>
              <a:t>Acceleration engines to help with things like AI and Security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A9A1265-8DD4-3F41-37CD-D548F25B9903}"/>
              </a:ext>
            </a:extLst>
          </p:cNvPr>
          <p:cNvSpPr txBox="1"/>
          <p:nvPr/>
        </p:nvSpPr>
        <p:spPr>
          <a:xfrm>
            <a:off x="454716" y="3279913"/>
            <a:ext cx="857122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800" b="0" dirty="0">
                <a:latin typeface="+mn-lt"/>
              </a:rPr>
              <a:t>DPUs need to be flexible enough to handle all sorts of packet processing</a:t>
            </a:r>
          </a:p>
          <a:p>
            <a:pPr marL="600075" lvl="1" indent="-257175">
              <a:buFont typeface="Arial" panose="020B0604020202020204" pitchFamily="34" charset="0"/>
              <a:buChar char="•"/>
            </a:pPr>
            <a:r>
              <a:rPr lang="en-US" sz="1800" b="0" dirty="0">
                <a:latin typeface="+mn-lt"/>
              </a:rPr>
              <a:t>RDMA transport, TCP, acceleration, network virtualization, and more (for more information, see </a:t>
            </a:r>
            <a:r>
              <a:rPr lang="en-US" sz="1800" b="0" dirty="0">
                <a:latin typeface="+mn-lt"/>
                <a:hlinkClick r:id="rId2"/>
              </a:rPr>
              <a:t>https://blogs.nvidia.com/blog/2020/05/20/whats-a-dpu-data-processing-unit/</a:t>
            </a:r>
            <a:r>
              <a:rPr lang="en-US" sz="1800" b="0" dirty="0">
                <a:latin typeface="+mn-lt"/>
              </a:rPr>
              <a:t>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endParaRPr lang="en-US" sz="1800" b="0" dirty="0">
              <a:latin typeface="+mn-lt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endParaRPr lang="en-US" sz="1800" b="0" dirty="0">
              <a:latin typeface="+mn-lt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endParaRPr lang="en-US" sz="1800" b="0" dirty="0">
              <a:latin typeface="+mn-lt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endParaRPr lang="en-US" sz="1800" b="0" dirty="0">
              <a:latin typeface="+mn-lt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endParaRPr lang="en-US" sz="1800" b="0" dirty="0">
              <a:latin typeface="+mn-lt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endParaRPr lang="en-US" sz="1800" b="0" dirty="0">
              <a:latin typeface="+mn-lt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endParaRPr lang="en-US" sz="1800" b="0" dirty="0">
              <a:latin typeface="+mn-lt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endParaRPr lang="en-US" sz="1800" b="0" dirty="0">
              <a:latin typeface="+mn-l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1B309B8-478A-4904-A0CC-5A239888F5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0761" y="721642"/>
            <a:ext cx="3498935" cy="2142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387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CD663-803E-2533-AABA-09F800403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463" y="165966"/>
            <a:ext cx="8745876" cy="758709"/>
          </a:xfrm>
        </p:spPr>
        <p:txBody>
          <a:bodyPr>
            <a:normAutofit/>
          </a:bodyPr>
          <a:lstStyle/>
          <a:p>
            <a:r>
              <a:rPr lang="en-US" dirty="0">
                <a:cs typeface="Calibri Light"/>
              </a:rPr>
              <a:t>Introduction/Motivation: Why are DPUs Important?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03D2F-2BE7-4DB8-CCD0-6E4E06FFD3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55591"/>
            <a:ext cx="7886700" cy="3577131"/>
          </a:xfrm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normAutofit lnSpcReduction="10000"/>
          </a:bodyPr>
          <a:lstStyle/>
          <a:p>
            <a:r>
              <a:rPr lang="en-US" sz="2400" dirty="0">
                <a:cs typeface="Calibri"/>
              </a:rPr>
              <a:t>Can act as a NIC as well as a separate "host" along side their CPU-based “hosts”</a:t>
            </a:r>
          </a:p>
          <a:p>
            <a:pPr lvl="1"/>
            <a:r>
              <a:rPr lang="en-US" sz="2100" dirty="0">
                <a:cs typeface="Calibri"/>
              </a:rPr>
              <a:t>We are interested in the latter – more resources to utilize</a:t>
            </a:r>
            <a:br>
              <a:rPr lang="en-US" sz="2400" dirty="0">
                <a:cs typeface="Calibri"/>
              </a:rPr>
            </a:br>
            <a:r>
              <a:rPr lang="en-US" sz="2400" dirty="0">
                <a:cs typeface="Calibri"/>
              </a:rPr>
              <a:t> </a:t>
            </a:r>
          </a:p>
          <a:p>
            <a:r>
              <a:rPr lang="en-US" sz="2400" dirty="0">
                <a:cs typeface="Calibri"/>
              </a:rPr>
              <a:t>Another accelerator alongside GPUs and FPGAs – all evolving rapidly!</a:t>
            </a:r>
          </a:p>
          <a:p>
            <a:pPr lvl="1"/>
            <a:r>
              <a:rPr lang="en-US" sz="2100" dirty="0">
                <a:cs typeface="Calibri"/>
              </a:rPr>
              <a:t>BlueField-2 released in 2021, BlueField-3 in 2022/2023, BlueField-4 projected for 2024!</a:t>
            </a:r>
          </a:p>
          <a:p>
            <a:endParaRPr lang="en-US" sz="2400" dirty="0">
              <a:cs typeface="Calibri"/>
            </a:endParaRPr>
          </a:p>
          <a:p>
            <a:endParaRPr lang="en-US" sz="2400" dirty="0">
              <a:cs typeface="Calibri"/>
            </a:endParaRPr>
          </a:p>
          <a:p>
            <a:endParaRPr lang="en-US" sz="2400" dirty="0">
              <a:cs typeface="Calibri"/>
            </a:endParaRPr>
          </a:p>
          <a:p>
            <a:endParaRPr lang="en-US" sz="2400" dirty="0">
              <a:cs typeface="Calibri"/>
            </a:endParaRPr>
          </a:p>
          <a:p>
            <a:endParaRPr lang="en-US" sz="2400" dirty="0">
              <a:cs typeface="Calibri"/>
            </a:endParaRPr>
          </a:p>
          <a:p>
            <a:endParaRPr lang="en-US" sz="2400" dirty="0">
              <a:cs typeface="Calibri"/>
            </a:endParaRPr>
          </a:p>
          <a:p>
            <a:endParaRPr lang="en-US" sz="2400" dirty="0">
              <a:cs typeface="Calibri"/>
            </a:endParaRPr>
          </a:p>
          <a:p>
            <a:endParaRPr lang="en-US" sz="2400" dirty="0">
              <a:cs typeface="Calibri"/>
            </a:endParaRPr>
          </a:p>
          <a:p>
            <a:endParaRPr lang="en-US" sz="2400" dirty="0">
              <a:cs typeface="Calibri"/>
            </a:endParaRPr>
          </a:p>
          <a:p>
            <a:endParaRPr lang="en-US" sz="24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124988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05A72-2B34-758F-3A42-4676D505A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051" y="273844"/>
            <a:ext cx="8622587" cy="604597"/>
          </a:xfrm>
        </p:spPr>
        <p:txBody>
          <a:bodyPr>
            <a:noAutofit/>
          </a:bodyPr>
          <a:lstStyle/>
          <a:p>
            <a:r>
              <a:rPr lang="en-US" dirty="0"/>
              <a:t>Problem Statement: We Need a New, DPU-Aware Microbenchmark Suite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400CEE-C3D5-6D00-7BF4-20768B63B0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55671"/>
            <a:ext cx="7886700" cy="357705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Already have plenty of Suites: OMB, IMB, </a:t>
            </a:r>
            <a:r>
              <a:rPr lang="en-US" dirty="0" err="1"/>
              <a:t>mpiBench</a:t>
            </a:r>
            <a:r>
              <a:rPr lang="en-US" dirty="0"/>
              <a:t>, </a:t>
            </a:r>
            <a:r>
              <a:rPr lang="en-US" dirty="0" err="1"/>
              <a:t>OpenHPCA</a:t>
            </a:r>
            <a:r>
              <a:rPr lang="en-US" dirty="0"/>
              <a:t>, etc. </a:t>
            </a:r>
          </a:p>
          <a:p>
            <a:pPr lvl="1"/>
            <a:r>
              <a:rPr lang="en-US" dirty="0"/>
              <a:t>NONE are DPU-Aware!</a:t>
            </a:r>
            <a:br>
              <a:rPr lang="en-US" dirty="0"/>
            </a:br>
            <a:endParaRPr lang="en-US" dirty="0"/>
          </a:p>
          <a:p>
            <a:r>
              <a:rPr lang="en-US" dirty="0"/>
              <a:t>Previous works: Utilize DPUs to offload in the context of an MPI-library, for specific apps, or in the context of Deep Learning, but no micro/benchmarks!</a:t>
            </a:r>
          </a:p>
          <a:p>
            <a:endParaRPr lang="en-US" dirty="0"/>
          </a:p>
          <a:p>
            <a:r>
              <a:rPr lang="en-US" dirty="0"/>
              <a:t>SmartNICs are becoming popular: NVIDIA </a:t>
            </a:r>
            <a:r>
              <a:rPr lang="en-US" dirty="0" err="1"/>
              <a:t>BlueField</a:t>
            </a:r>
            <a:r>
              <a:rPr lang="en-US" dirty="0"/>
              <a:t>, AMD </a:t>
            </a:r>
            <a:r>
              <a:rPr lang="en-US" dirty="0" err="1"/>
              <a:t>Pensando</a:t>
            </a:r>
            <a:r>
              <a:rPr lang="en-US" dirty="0"/>
              <a:t>, etc.</a:t>
            </a:r>
            <a:br>
              <a:rPr lang="en-US" dirty="0"/>
            </a:br>
            <a:endParaRPr lang="en-US" dirty="0"/>
          </a:p>
          <a:p>
            <a:r>
              <a:rPr lang="en-US" dirty="0"/>
              <a:t>What algorithm is the “best” to offload to a DPU? Can we design a microbenchmark suite to </a:t>
            </a:r>
            <a:r>
              <a:rPr lang="en-US" dirty="0">
                <a:ea typeface="+mn-lt"/>
                <a:cs typeface="+mn-lt"/>
              </a:rPr>
              <a:t>measure the offload potential achieved from placing communication to the DPU?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9228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B542C-54E0-396B-AA38-F0A3E536A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Breakdown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899F32-9C17-67D4-BAA0-60EEEAB1CA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US" sz="2700" b="1" dirty="0">
                <a:solidFill>
                  <a:schemeClr val="accent3"/>
                </a:solidFill>
                <a:cs typeface="Calibri"/>
              </a:rPr>
              <a:t>Introduction, Problem Statement, Motivation</a:t>
            </a:r>
          </a:p>
          <a:p>
            <a:r>
              <a:rPr lang="en-US" sz="2700" b="1" dirty="0">
                <a:solidFill>
                  <a:srgbClr val="C00000"/>
                </a:solidFill>
                <a:cs typeface="Calibri"/>
              </a:rPr>
              <a:t>Design Choices and Important Terminology</a:t>
            </a:r>
          </a:p>
          <a:p>
            <a:r>
              <a:rPr lang="en-US" sz="2700" b="1" dirty="0">
                <a:cs typeface="Calibri"/>
              </a:rPr>
              <a:t>Implementation</a:t>
            </a:r>
          </a:p>
          <a:p>
            <a:r>
              <a:rPr lang="en-US" sz="2700" b="1" dirty="0">
                <a:cs typeface="Calibri"/>
              </a:rPr>
              <a:t>Experimental Results</a:t>
            </a:r>
          </a:p>
          <a:p>
            <a:r>
              <a:rPr lang="en-US" sz="2700" b="1" dirty="0">
                <a:cs typeface="Calibri"/>
              </a:rPr>
              <a:t>Conclusion and Future Work</a:t>
            </a:r>
          </a:p>
          <a:p>
            <a:endParaRPr lang="en-US" sz="2700" b="1" dirty="0">
              <a:cs typeface="Calibri"/>
            </a:endParaRPr>
          </a:p>
          <a:p>
            <a:endParaRPr lang="en-US" sz="2700" b="1" dirty="0">
              <a:cs typeface="Calibri"/>
            </a:endParaRPr>
          </a:p>
          <a:p>
            <a:endParaRPr lang="en-US" sz="2700" b="1" dirty="0">
              <a:cs typeface="Calibri"/>
            </a:endParaRPr>
          </a:p>
          <a:p>
            <a:endParaRPr lang="en-US" sz="2700" b="1" dirty="0">
              <a:cs typeface="Calibri"/>
            </a:endParaRPr>
          </a:p>
          <a:p>
            <a:endParaRPr lang="en-US" sz="2700" b="1" dirty="0">
              <a:cs typeface="Calibri"/>
            </a:endParaRPr>
          </a:p>
          <a:p>
            <a:endParaRPr lang="en-US" sz="2700" b="1" dirty="0">
              <a:cs typeface="Calibri"/>
            </a:endParaRPr>
          </a:p>
          <a:p>
            <a:endParaRPr lang="en-US" sz="2700" b="1" dirty="0">
              <a:cs typeface="Calibri"/>
            </a:endParaRPr>
          </a:p>
          <a:p>
            <a:endParaRPr lang="en-US" sz="2700" b="1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99412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7A403-F85C-6EC4-A3A0-F48DCA3DE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DPU-Bench Fit In?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789451-07A1-DB35-EF36-1485AB5D70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973" y="1268016"/>
            <a:ext cx="2786457" cy="3263504"/>
          </a:xfrm>
        </p:spPr>
        <p:txBody>
          <a:bodyPr>
            <a:normAutofit/>
          </a:bodyPr>
          <a:lstStyle/>
          <a:p>
            <a:r>
              <a:rPr lang="en-US" dirty="0"/>
              <a:t>Lower Levels of HPC Ecosystem</a:t>
            </a:r>
            <a:br>
              <a:rPr lang="en-US" dirty="0"/>
            </a:br>
            <a:endParaRPr lang="en-US" dirty="0"/>
          </a:p>
          <a:p>
            <a:r>
              <a:rPr lang="en-US" dirty="0"/>
              <a:t>MPI used for metadata exchange and synchronization</a:t>
            </a:r>
            <a:br>
              <a:rPr lang="en-US" dirty="0"/>
            </a:b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6A2814-ACF8-CADD-1842-13072CDE58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9832" y="1471721"/>
            <a:ext cx="5294168" cy="220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1222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E523B-04FD-0970-32FA-FAC9C6A72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Design Choice: Running at the IB-Verbs Level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2C113D-0865-D490-43EC-3005B580E5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86997"/>
            <a:ext cx="7523018" cy="3263504"/>
          </a:xfrm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US" dirty="0">
                <a:cs typeface="Calibri"/>
              </a:rPr>
              <a:t>Running at the MPI level is bottlenecked by progress on the host</a:t>
            </a:r>
          </a:p>
          <a:p>
            <a:pPr lvl="1"/>
            <a:r>
              <a:rPr lang="en-US" dirty="0">
                <a:cs typeface="Calibri"/>
              </a:rPr>
              <a:t>Naively offloading MPI-level ranks in, e.g., </a:t>
            </a:r>
            <a:r>
              <a:rPr lang="en-US" dirty="0" err="1">
                <a:cs typeface="Calibri"/>
              </a:rPr>
              <a:t>MPI_Ialltoall</a:t>
            </a:r>
            <a:r>
              <a:rPr lang="en-US" dirty="0">
                <a:cs typeface="Calibri"/>
              </a:rPr>
              <a:t> could create a bottleneck</a:t>
            </a:r>
          </a:p>
          <a:p>
            <a:pPr lvl="1"/>
            <a:r>
              <a:rPr lang="en-US" dirty="0">
                <a:cs typeface="Calibri"/>
              </a:rPr>
              <a:t>Host issues </a:t>
            </a:r>
            <a:r>
              <a:rPr lang="en-US" dirty="0" err="1">
                <a:cs typeface="Calibri"/>
              </a:rPr>
              <a:t>MPI_Isends</a:t>
            </a:r>
            <a:r>
              <a:rPr lang="en-US" dirty="0">
                <a:cs typeface="Calibri"/>
              </a:rPr>
              <a:t> to a DPU process </a:t>
            </a:r>
            <a:r>
              <a:rPr lang="en-US" dirty="0">
                <a:cs typeface="Calibri"/>
                <a:sym typeface="Wingdings" panose="05000000000000000000" pitchFamily="2" charset="2"/>
              </a:rPr>
              <a:t> needs to check message progress</a:t>
            </a:r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Running over IB-Verbs:</a:t>
            </a:r>
          </a:p>
          <a:p>
            <a:pPr lvl="1"/>
            <a:r>
              <a:rPr lang="en-US" dirty="0">
                <a:cs typeface="Calibri"/>
              </a:rPr>
              <a:t>Closer to the hardware</a:t>
            </a:r>
          </a:p>
          <a:p>
            <a:pPr lvl="1"/>
            <a:r>
              <a:rPr lang="en-US" dirty="0">
                <a:cs typeface="Calibri"/>
              </a:rPr>
              <a:t>DPU issues all RDMA operations – host/CPU is not involved</a:t>
            </a:r>
          </a:p>
          <a:p>
            <a:pPr lvl="2"/>
            <a:r>
              <a:rPr lang="en-US" dirty="0">
                <a:cs typeface="Calibri"/>
              </a:rPr>
              <a:t>No need for asynchronous progress on the host</a:t>
            </a:r>
          </a:p>
          <a:p>
            <a:pPr lvl="1"/>
            <a:endParaRPr lang="en-US" dirty="0">
              <a:cs typeface="Calibri"/>
            </a:endParaRPr>
          </a:p>
          <a:p>
            <a:pPr lvl="1"/>
            <a:endParaRPr lang="en-US" dirty="0">
              <a:cs typeface="Calibri"/>
            </a:endParaRPr>
          </a:p>
          <a:p>
            <a:pPr lvl="1"/>
            <a:endParaRPr lang="en-US" dirty="0">
              <a:cs typeface="Calibri"/>
            </a:endParaRPr>
          </a:p>
          <a:p>
            <a:pPr lvl="1"/>
            <a:endParaRPr lang="en-US" dirty="0">
              <a:cs typeface="Calibri"/>
            </a:endParaRPr>
          </a:p>
          <a:p>
            <a:pPr lvl="1"/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060913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07596-C165-E491-895F-AC1355135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Terminology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D5A820-EAB3-0D62-D013-397216C23F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US" dirty="0">
                <a:cs typeface="Calibri"/>
              </a:rPr>
              <a:t>Worker/Worker Process: Process placed on the DPU</a:t>
            </a:r>
          </a:p>
          <a:p>
            <a:r>
              <a:rPr lang="en-US" dirty="0">
                <a:cs typeface="Calibri"/>
              </a:rPr>
              <a:t>WPN: Workers Per Node; PPN: Processes Per Node</a:t>
            </a:r>
          </a:p>
          <a:p>
            <a:r>
              <a:rPr lang="en-US" dirty="0">
                <a:cs typeface="Calibri"/>
              </a:rPr>
              <a:t>"Pure-Host": Referring to anything done without involvement from the workers</a:t>
            </a:r>
          </a:p>
          <a:p>
            <a:r>
              <a:rPr lang="en-US" dirty="0">
                <a:cs typeface="Calibri"/>
              </a:rPr>
              <a:t>Reference Time: Communication time of a pure-host execution</a:t>
            </a:r>
          </a:p>
          <a:p>
            <a:r>
              <a:rPr lang="en-US" dirty="0" err="1">
                <a:cs typeface="Calibri"/>
              </a:rPr>
              <a:t>Pure_comm</a:t>
            </a:r>
            <a:r>
              <a:rPr lang="en-US" dirty="0">
                <a:cs typeface="Calibri"/>
              </a:rPr>
              <a:t>: Pure communication time</a:t>
            </a:r>
          </a:p>
        </p:txBody>
      </p:sp>
    </p:spTree>
    <p:extLst>
      <p:ext uri="{BB962C8B-B14F-4D97-AF65-F5344CB8AC3E}">
        <p14:creationId xmlns:p14="http://schemas.microsoft.com/office/powerpoint/2010/main" val="38859256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B542C-54E0-396B-AA38-F0A3E536A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Breakdown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899F32-9C17-67D4-BAA0-60EEEAB1CA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US" sz="2700" b="1" dirty="0">
                <a:solidFill>
                  <a:schemeClr val="accent3"/>
                </a:solidFill>
                <a:cs typeface="Calibri"/>
              </a:rPr>
              <a:t>Introduction, Problem Statement, Motivation</a:t>
            </a:r>
          </a:p>
          <a:p>
            <a:r>
              <a:rPr lang="en-US" sz="2700" b="1" dirty="0">
                <a:solidFill>
                  <a:schemeClr val="accent3"/>
                </a:solidFill>
                <a:cs typeface="Calibri"/>
              </a:rPr>
              <a:t>Design Choices and Important Terminology</a:t>
            </a:r>
          </a:p>
          <a:p>
            <a:r>
              <a:rPr lang="en-US" sz="2700" b="1" dirty="0">
                <a:solidFill>
                  <a:srgbClr val="C00000"/>
                </a:solidFill>
                <a:cs typeface="Calibri"/>
              </a:rPr>
              <a:t>Implementation</a:t>
            </a:r>
          </a:p>
          <a:p>
            <a:r>
              <a:rPr lang="en-US" sz="2700" b="1" dirty="0">
                <a:cs typeface="Calibri"/>
              </a:rPr>
              <a:t>Experimental Results</a:t>
            </a:r>
          </a:p>
          <a:p>
            <a:r>
              <a:rPr lang="en-US" sz="2700" b="1" dirty="0">
                <a:cs typeface="Calibri"/>
              </a:rPr>
              <a:t>Conclusion and Future Work</a:t>
            </a:r>
          </a:p>
          <a:p>
            <a:endParaRPr lang="en-US" sz="2700" b="1" dirty="0">
              <a:cs typeface="Calibri"/>
            </a:endParaRPr>
          </a:p>
          <a:p>
            <a:endParaRPr lang="en-US" sz="2700" b="1" dirty="0">
              <a:cs typeface="Calibri"/>
            </a:endParaRPr>
          </a:p>
          <a:p>
            <a:endParaRPr lang="en-US" sz="2700" b="1" dirty="0">
              <a:cs typeface="Calibri"/>
            </a:endParaRPr>
          </a:p>
          <a:p>
            <a:endParaRPr lang="en-US" sz="2700" b="1" dirty="0">
              <a:cs typeface="Calibri"/>
            </a:endParaRPr>
          </a:p>
          <a:p>
            <a:endParaRPr lang="en-US" sz="2700" b="1" dirty="0">
              <a:cs typeface="Calibri"/>
            </a:endParaRPr>
          </a:p>
          <a:p>
            <a:endParaRPr lang="en-US" sz="2700" b="1" dirty="0">
              <a:cs typeface="Calibri"/>
            </a:endParaRPr>
          </a:p>
          <a:p>
            <a:endParaRPr lang="en-US" sz="2700" b="1" dirty="0">
              <a:cs typeface="Calibri"/>
            </a:endParaRPr>
          </a:p>
          <a:p>
            <a:endParaRPr lang="en-US" sz="2700" b="1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599803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789B2-E13D-EA8F-A58C-1CBA17C37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236" y="57789"/>
            <a:ext cx="8249114" cy="1008111"/>
          </a:xfrm>
        </p:spPr>
        <p:txBody>
          <a:bodyPr/>
          <a:lstStyle/>
          <a:p>
            <a:r>
              <a:rPr lang="en-US" dirty="0">
                <a:cs typeface="Calibri Light"/>
              </a:rPr>
              <a:t>General Breakdown of </a:t>
            </a:r>
            <a:br>
              <a:rPr lang="en-US" dirty="0">
                <a:cs typeface="Calibri Light"/>
              </a:rPr>
            </a:br>
            <a:r>
              <a:rPr lang="en-US" dirty="0">
                <a:cs typeface="Calibri Light"/>
              </a:rPr>
              <a:t>DPU-Bench benchmarks (1/2)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041A5E-D17F-D636-C6D7-9822868553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134025"/>
            <a:ext cx="5135706" cy="3105467"/>
          </a:xfrm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US" dirty="0">
                <a:cs typeface="Calibri"/>
              </a:rPr>
              <a:t>At initialization:</a:t>
            </a:r>
          </a:p>
          <a:p>
            <a:pPr lvl="1"/>
            <a:r>
              <a:rPr lang="en-US" dirty="0">
                <a:cs typeface="Calibri"/>
              </a:rPr>
              <a:t>Exchange of metadata for RDMA Read/Write ops</a:t>
            </a:r>
          </a:p>
          <a:p>
            <a:pPr lvl="2"/>
            <a:r>
              <a:rPr lang="en-US" sz="1350" dirty="0" err="1">
                <a:cs typeface="Calibri"/>
              </a:rPr>
              <a:t>lkeys</a:t>
            </a:r>
            <a:r>
              <a:rPr lang="en-US" sz="1350" dirty="0">
                <a:cs typeface="Calibri"/>
              </a:rPr>
              <a:t>, </a:t>
            </a:r>
            <a:r>
              <a:rPr lang="en-US" sz="1350" dirty="0" err="1">
                <a:cs typeface="Calibri"/>
              </a:rPr>
              <a:t>rkeys</a:t>
            </a:r>
            <a:r>
              <a:rPr lang="en-US" sz="1350" dirty="0">
                <a:cs typeface="Calibri"/>
              </a:rPr>
              <a:t>, buffer addresses, QP numbers, etc.</a:t>
            </a:r>
          </a:p>
          <a:p>
            <a:r>
              <a:rPr lang="en-US" dirty="0">
                <a:cs typeface="Calibri"/>
              </a:rPr>
              <a:t>Runtime:</a:t>
            </a:r>
          </a:p>
          <a:p>
            <a:pPr lvl="1"/>
            <a:r>
              <a:rPr lang="en-US" dirty="0">
                <a:cs typeface="Calibri"/>
              </a:rPr>
              <a:t>Step 1: Do Pure-Host execution </a:t>
            </a:r>
            <a:r>
              <a:rPr lang="en-US" dirty="0">
                <a:cs typeface="Calibri"/>
                <a:sym typeface="Wingdings" panose="05000000000000000000" pitchFamily="2" charset="2"/>
              </a:rPr>
              <a:t> obtain reference time for dummy compute.</a:t>
            </a:r>
            <a:endParaRPr lang="en-US" dirty="0">
              <a:cs typeface="Calibri"/>
            </a:endParaRPr>
          </a:p>
          <a:p>
            <a:pPr lvl="1"/>
            <a:r>
              <a:rPr lang="en-US" dirty="0">
                <a:cs typeface="Calibri"/>
              </a:rPr>
              <a:t>Step 2: Offload communication to DPUs while the host side does compute</a:t>
            </a:r>
          </a:p>
          <a:p>
            <a:pPr lvl="1"/>
            <a:r>
              <a:rPr lang="en-US" dirty="0">
                <a:cs typeface="Calibri"/>
              </a:rPr>
              <a:t>Step 3: Measure Offload Efficiency</a:t>
            </a:r>
            <a:endParaRPr lang="en-US" sz="2100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pic>
        <p:nvPicPr>
          <p:cNvPr id="5" name="Picture 5" descr="Text, letter&#10;&#10;Description automatically generated">
            <a:extLst>
              <a:ext uri="{FF2B5EF4-FFF2-40B4-BE49-F238E27FC236}">
                <a16:creationId xmlns:a16="http://schemas.microsoft.com/office/drawing/2014/main" id="{DD9AE00F-2668-BEB3-3504-11403BFE58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4298" y="57790"/>
            <a:ext cx="3011052" cy="487526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1027501-E0BB-B029-B0F5-FFB30AFD5028}"/>
              </a:ext>
            </a:extLst>
          </p:cNvPr>
          <p:cNvSpPr/>
          <p:nvPr/>
        </p:nvSpPr>
        <p:spPr>
          <a:xfrm>
            <a:off x="5504298" y="210442"/>
            <a:ext cx="3133700" cy="236130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E69FC8-FE4B-6ACA-99F5-A89454D8EBE3}"/>
              </a:ext>
            </a:extLst>
          </p:cNvPr>
          <p:cNvSpPr txBox="1"/>
          <p:nvPr/>
        </p:nvSpPr>
        <p:spPr>
          <a:xfrm>
            <a:off x="7659384" y="561845"/>
            <a:ext cx="12874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Initialization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ADDD41-2E85-364F-46A2-8E4E8C648BBD}"/>
              </a:ext>
            </a:extLst>
          </p:cNvPr>
          <p:cNvSpPr/>
          <p:nvPr/>
        </p:nvSpPr>
        <p:spPr>
          <a:xfrm>
            <a:off x="5504298" y="2571750"/>
            <a:ext cx="3133700" cy="35140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FC2FE36-4CED-78CB-7120-CE19E74281C4}"/>
              </a:ext>
            </a:extLst>
          </p:cNvPr>
          <p:cNvSpPr txBox="1"/>
          <p:nvPr/>
        </p:nvSpPr>
        <p:spPr>
          <a:xfrm>
            <a:off x="7859728" y="2579374"/>
            <a:ext cx="11468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Step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E87227-98C6-43D2-A42B-392DC84B2D81}"/>
              </a:ext>
            </a:extLst>
          </p:cNvPr>
          <p:cNvSpPr/>
          <p:nvPr/>
        </p:nvSpPr>
        <p:spPr>
          <a:xfrm>
            <a:off x="5504298" y="2923153"/>
            <a:ext cx="3133700" cy="115444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F0B98A-4D49-78A9-BFDF-7C10DC05AFC4}"/>
              </a:ext>
            </a:extLst>
          </p:cNvPr>
          <p:cNvSpPr txBox="1"/>
          <p:nvPr/>
        </p:nvSpPr>
        <p:spPr>
          <a:xfrm>
            <a:off x="7859729" y="3207776"/>
            <a:ext cx="11468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Step 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666095A-9CFF-5CAA-607E-C59FA0EDA602}"/>
              </a:ext>
            </a:extLst>
          </p:cNvPr>
          <p:cNvSpPr/>
          <p:nvPr/>
        </p:nvSpPr>
        <p:spPr>
          <a:xfrm>
            <a:off x="5504298" y="4077601"/>
            <a:ext cx="3133700" cy="88884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19E5F17-5180-75D5-EC78-9D3105A7BF6F}"/>
              </a:ext>
            </a:extLst>
          </p:cNvPr>
          <p:cNvSpPr txBox="1"/>
          <p:nvPr/>
        </p:nvSpPr>
        <p:spPr>
          <a:xfrm>
            <a:off x="7800006" y="4203956"/>
            <a:ext cx="11468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Step 3 +</a:t>
            </a:r>
            <a:br>
              <a:rPr lang="en-US" sz="1200" dirty="0"/>
            </a:br>
            <a:r>
              <a:rPr lang="en-US" sz="1200" dirty="0"/>
              <a:t>Cleanup</a:t>
            </a:r>
          </a:p>
        </p:txBody>
      </p:sp>
    </p:spTree>
    <p:extLst>
      <p:ext uri="{BB962C8B-B14F-4D97-AF65-F5344CB8AC3E}">
        <p14:creationId xmlns:p14="http://schemas.microsoft.com/office/powerpoint/2010/main" val="2315180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  <p:bldP spid="10" grpId="0" animBg="1"/>
      <p:bldP spid="11" grpId="0"/>
      <p:bldP spid="12" grpId="0" animBg="1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789B2-E13D-EA8F-A58C-1CBA17C37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236" y="57789"/>
            <a:ext cx="8249114" cy="1008111"/>
          </a:xfrm>
        </p:spPr>
        <p:txBody>
          <a:bodyPr/>
          <a:lstStyle/>
          <a:p>
            <a:r>
              <a:rPr lang="en-US" dirty="0">
                <a:cs typeface="Calibri Light"/>
              </a:rPr>
              <a:t>General Breakdown of DPU-Bench benchmarks (2/2)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964A07B-E19E-EFB6-7A3A-76CE69F7D5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640" y="1065900"/>
            <a:ext cx="8322710" cy="3695734"/>
          </a:xfrm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US" sz="1500" dirty="0"/>
              <a:t>Assumptions made about MPI runtime</a:t>
            </a:r>
          </a:p>
          <a:p>
            <a:pPr lvl="1"/>
            <a:r>
              <a:rPr lang="en-US" sz="1350" dirty="0"/>
              <a:t>Use of a block-style </a:t>
            </a:r>
            <a:r>
              <a:rPr lang="en-US" sz="1350" dirty="0" err="1"/>
              <a:t>hostfile</a:t>
            </a:r>
            <a:r>
              <a:rPr lang="en-US" sz="1350" dirty="0"/>
              <a:t> – helps with organization of config files</a:t>
            </a:r>
          </a:p>
          <a:p>
            <a:pPr lvl="1"/>
            <a:r>
              <a:rPr lang="en-US" sz="1350" dirty="0"/>
              <a:t>Higher-numbered ranks are placed on the DPU</a:t>
            </a:r>
          </a:p>
          <a:p>
            <a:pPr lvl="1"/>
            <a:r>
              <a:rPr lang="en-US" sz="1350" dirty="0"/>
              <a:t>Multiple Program, Multiple Data (MPMD) mode – required for dealing with CPU/DPU configurations</a:t>
            </a:r>
          </a:p>
          <a:p>
            <a:pPr lvl="1"/>
            <a:r>
              <a:rPr lang="en-US" sz="1350" dirty="0" err="1">
                <a:latin typeface="Lucida Console" panose="020B0609040504020204" pitchFamily="49" charset="0"/>
              </a:rPr>
              <a:t>mpirun</a:t>
            </a:r>
            <a:r>
              <a:rPr lang="en-US" sz="1350" dirty="0">
                <a:latin typeface="Lucida Console" panose="020B0609040504020204" pitchFamily="49" charset="0"/>
              </a:rPr>
              <a:t> –np &lt;procs&gt; --</a:t>
            </a:r>
            <a:r>
              <a:rPr lang="en-US" sz="1350" dirty="0" err="1">
                <a:latin typeface="Lucida Console" panose="020B0609040504020204" pitchFamily="49" charset="0"/>
              </a:rPr>
              <a:t>hostfile</a:t>
            </a:r>
            <a:r>
              <a:rPr lang="en-US" sz="1350" dirty="0">
                <a:latin typeface="Lucida Console" panose="020B0609040504020204" pitchFamily="49" charset="0"/>
              </a:rPr>
              <a:t> &lt;</a:t>
            </a:r>
            <a:r>
              <a:rPr lang="en-US" sz="1350" dirty="0" err="1">
                <a:latin typeface="Lucida Console" panose="020B0609040504020204" pitchFamily="49" charset="0"/>
              </a:rPr>
              <a:t>hostfile</a:t>
            </a:r>
            <a:r>
              <a:rPr lang="en-US" sz="1350" dirty="0">
                <a:latin typeface="Lucida Console" panose="020B0609040504020204" pitchFamily="49" charset="0"/>
              </a:rPr>
              <a:t>&gt; --</a:t>
            </a:r>
            <a:r>
              <a:rPr lang="en-US" sz="1350" dirty="0" err="1">
                <a:latin typeface="Lucida Console" panose="020B0609040504020204" pitchFamily="49" charset="0"/>
              </a:rPr>
              <a:t>configfile</a:t>
            </a:r>
            <a:r>
              <a:rPr lang="en-US" sz="1350" dirty="0">
                <a:latin typeface="Lucida Console" panose="020B0609040504020204" pitchFamily="49" charset="0"/>
              </a:rPr>
              <a:t> &lt;</a:t>
            </a:r>
            <a:r>
              <a:rPr lang="en-US" sz="1350" dirty="0" err="1">
                <a:latin typeface="Lucida Console" panose="020B0609040504020204" pitchFamily="49" charset="0"/>
              </a:rPr>
              <a:t>configfile</a:t>
            </a:r>
            <a:r>
              <a:rPr lang="en-US" sz="1350" dirty="0">
                <a:latin typeface="Lucida Console" panose="020B0609040504020204" pitchFamily="49" charset="0"/>
              </a:rPr>
              <a:t>&gt; </a:t>
            </a:r>
          </a:p>
          <a:p>
            <a:pPr lvl="1"/>
            <a:r>
              <a:rPr lang="en-US" sz="1350" dirty="0"/>
              <a:t>Config file :</a:t>
            </a:r>
          </a:p>
          <a:p>
            <a:pPr lvl="2"/>
            <a:r>
              <a:rPr lang="en-US" sz="1050" dirty="0">
                <a:latin typeface="Lucida Console"/>
              </a:rPr>
              <a:t>-n &lt;</a:t>
            </a:r>
            <a:r>
              <a:rPr lang="en-US" sz="1050" dirty="0" err="1">
                <a:latin typeface="Lucida Console"/>
              </a:rPr>
              <a:t>host_proc_count</a:t>
            </a:r>
            <a:r>
              <a:rPr lang="en-US" sz="1050" dirty="0">
                <a:latin typeface="Lucida Console"/>
              </a:rPr>
              <a:t>&gt; : /path/to/x86_benchmark_app –m &lt;</a:t>
            </a:r>
            <a:r>
              <a:rPr lang="en-US" sz="1050" dirty="0" err="1">
                <a:latin typeface="Lucida Console"/>
              </a:rPr>
              <a:t>msg_size</a:t>
            </a:r>
            <a:r>
              <a:rPr lang="en-US" sz="1050" dirty="0">
                <a:latin typeface="Lucida Console"/>
              </a:rPr>
              <a:t>&gt; -w &lt;</a:t>
            </a:r>
            <a:r>
              <a:rPr lang="en-US" sz="1050" dirty="0" err="1">
                <a:latin typeface="Lucida Console"/>
              </a:rPr>
              <a:t>num_workers</a:t>
            </a:r>
            <a:r>
              <a:rPr lang="en-US" sz="1050" dirty="0">
                <a:latin typeface="Lucida Console"/>
              </a:rPr>
              <a:t>&gt; -x &lt;warmups&gt; -</a:t>
            </a:r>
            <a:r>
              <a:rPr lang="en-US" sz="1050" dirty="0" err="1">
                <a:latin typeface="Lucida Console"/>
              </a:rPr>
              <a:t>i</a:t>
            </a:r>
            <a:r>
              <a:rPr lang="en-US" sz="1050" dirty="0">
                <a:latin typeface="Lucida Console"/>
              </a:rPr>
              <a:t> &lt;</a:t>
            </a:r>
            <a:r>
              <a:rPr lang="en-US" sz="1050" dirty="0" err="1">
                <a:latin typeface="Lucida Console"/>
              </a:rPr>
              <a:t>iter_count</a:t>
            </a:r>
            <a:r>
              <a:rPr lang="en-US" sz="1050" dirty="0">
                <a:latin typeface="Lucida Console"/>
              </a:rPr>
              <a:t>&gt; -v &lt;validate – 0 or 1&gt;</a:t>
            </a:r>
          </a:p>
          <a:p>
            <a:pPr lvl="2"/>
            <a:r>
              <a:rPr lang="en-US" sz="1050" dirty="0">
                <a:latin typeface="Lucida Console"/>
              </a:rPr>
              <a:t>-n &lt;</a:t>
            </a:r>
            <a:r>
              <a:rPr lang="en-US" sz="1050" dirty="0" err="1">
                <a:latin typeface="Lucida Console"/>
              </a:rPr>
              <a:t>worker_proc_count</a:t>
            </a:r>
            <a:r>
              <a:rPr lang="en-US" sz="1050" dirty="0">
                <a:latin typeface="Lucida Console"/>
              </a:rPr>
              <a:t>: /path/to/</a:t>
            </a:r>
            <a:r>
              <a:rPr lang="en-US" sz="1050" dirty="0" err="1">
                <a:latin typeface="Lucida Console"/>
              </a:rPr>
              <a:t>DPU_benchmark_app</a:t>
            </a:r>
            <a:r>
              <a:rPr lang="en-US" sz="1050" dirty="0">
                <a:latin typeface="Lucida Console"/>
              </a:rPr>
              <a:t> &lt;same flags&gt;</a:t>
            </a:r>
          </a:p>
          <a:p>
            <a:pPr marL="685800" lvl="2" indent="0">
              <a:buNone/>
            </a:pPr>
            <a:endParaRPr lang="en-US" sz="1050" dirty="0">
              <a:latin typeface="Lucida Console"/>
            </a:endParaRPr>
          </a:p>
          <a:p>
            <a:pPr marL="385763" lvl="2" indent="-214313"/>
            <a:r>
              <a:rPr lang="en-US" dirty="0">
                <a:latin typeface="Calibri"/>
                <a:cs typeface="Calibri"/>
              </a:rPr>
              <a:t>Make sure all code is in identical paths:</a:t>
            </a:r>
            <a:endParaRPr lang="en-US" dirty="0">
              <a:latin typeface="Lucida Console"/>
              <a:cs typeface="Calibri"/>
            </a:endParaRPr>
          </a:p>
          <a:p>
            <a:pPr marL="728663" lvl="3" indent="-214313"/>
            <a:r>
              <a:rPr lang="en-US" sz="1500" dirty="0">
                <a:latin typeface="Calibri"/>
                <a:cs typeface="Calibri"/>
              </a:rPr>
              <a:t>e.g. both CPU and DPU binaries lead to something</a:t>
            </a:r>
            <a:br>
              <a:rPr lang="en-US" sz="1500" dirty="0">
                <a:latin typeface="Calibri"/>
                <a:cs typeface="Calibri"/>
              </a:rPr>
            </a:br>
            <a:r>
              <a:rPr lang="en-US" sz="1500" dirty="0">
                <a:latin typeface="Calibri"/>
                <a:cs typeface="Calibri"/>
              </a:rPr>
              <a:t>like "/</a:t>
            </a:r>
            <a:r>
              <a:rPr lang="en-US" sz="1500" dirty="0" err="1">
                <a:latin typeface="Calibri"/>
                <a:cs typeface="Calibri"/>
              </a:rPr>
              <a:t>tmp</a:t>
            </a:r>
            <a:r>
              <a:rPr lang="en-US" sz="1500" dirty="0">
                <a:latin typeface="Calibri"/>
                <a:cs typeface="Calibri"/>
              </a:rPr>
              <a:t>/path/to/executable"</a:t>
            </a:r>
          </a:p>
          <a:p>
            <a:pPr marL="385763" lvl="2" indent="-214313"/>
            <a:endParaRPr lang="en-US" dirty="0">
              <a:latin typeface="Calibri"/>
              <a:cs typeface="Calibri"/>
            </a:endParaRPr>
          </a:p>
          <a:p>
            <a:pPr marL="385763" lvl="2" indent="-214313"/>
            <a:endParaRPr lang="en-US" dirty="0">
              <a:latin typeface="Calibri"/>
              <a:cs typeface="Calibri"/>
            </a:endParaRPr>
          </a:p>
          <a:p>
            <a:pPr marL="385763" lvl="2" indent="-214313"/>
            <a:endParaRPr lang="en-US" dirty="0">
              <a:latin typeface="Calibri"/>
              <a:cs typeface="Calibri"/>
            </a:endParaRPr>
          </a:p>
          <a:p>
            <a:pPr marL="385763" lvl="2" indent="-214313"/>
            <a:endParaRPr lang="en-US" dirty="0">
              <a:latin typeface="Calibri"/>
              <a:cs typeface="Calibri"/>
            </a:endParaRPr>
          </a:p>
          <a:p>
            <a:pPr marL="385763" lvl="2" indent="-214313"/>
            <a:endParaRPr lang="en-US" dirty="0">
              <a:latin typeface="Calibri"/>
              <a:cs typeface="Calibri"/>
            </a:endParaRPr>
          </a:p>
          <a:p>
            <a:pPr marL="385763" lvl="2" indent="-214313"/>
            <a:endParaRPr lang="en-US" dirty="0">
              <a:latin typeface="Calibri"/>
              <a:cs typeface="Calibri"/>
            </a:endParaRPr>
          </a:p>
        </p:txBody>
      </p:sp>
      <p:pic>
        <p:nvPicPr>
          <p:cNvPr id="8" name="Graphic 6">
            <a:extLst>
              <a:ext uri="{FF2B5EF4-FFF2-40B4-BE49-F238E27FC236}">
                <a16:creationId xmlns:a16="http://schemas.microsoft.com/office/drawing/2014/main" id="{1AB6F3E1-7309-2F8B-4A14-58CE4BB0EB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09045" y="3414013"/>
            <a:ext cx="3234955" cy="153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3737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3FD02-AE61-912E-4B80-3C5226E57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169" y="273844"/>
            <a:ext cx="8179419" cy="687514"/>
          </a:xfrm>
        </p:spPr>
        <p:txBody>
          <a:bodyPr/>
          <a:lstStyle/>
          <a:p>
            <a:r>
              <a:rPr lang="en-US">
                <a:cs typeface="Calibri Light"/>
              </a:rPr>
              <a:t>Collective patterns in this benchmark</a:t>
            </a:r>
            <a:r>
              <a:rPr lang="en-US" dirty="0">
                <a:cs typeface="Calibri Light"/>
              </a:rPr>
              <a:t> suite</a:t>
            </a:r>
            <a:endParaRPr lang="en-US"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E690C9-FF01-F24B-E68F-99A5D03B40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04379"/>
            <a:ext cx="7886700" cy="3528344"/>
          </a:xfrm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US" sz="2700" dirty="0">
                <a:cs typeface="Calibri"/>
              </a:rPr>
              <a:t>Non-personalized one-to-all: Direct/Linear Broadcast</a:t>
            </a:r>
          </a:p>
          <a:p>
            <a:r>
              <a:rPr lang="en-US" sz="2700" dirty="0">
                <a:cs typeface="Calibri"/>
              </a:rPr>
              <a:t>Personalized all-to-one: Direct/Linear Gather</a:t>
            </a:r>
          </a:p>
          <a:p>
            <a:r>
              <a:rPr lang="en-US" sz="2700" dirty="0">
                <a:cs typeface="Calibri"/>
              </a:rPr>
              <a:t>Non-Personalized all-to-all: Direct/Linear </a:t>
            </a:r>
            <a:r>
              <a:rPr lang="en-US" sz="2700" dirty="0" err="1">
                <a:cs typeface="Calibri"/>
              </a:rPr>
              <a:t>Allgather</a:t>
            </a:r>
            <a:r>
              <a:rPr lang="en-US" sz="2700" dirty="0">
                <a:cs typeface="Calibri"/>
              </a:rPr>
              <a:t> with a single “root” worker</a:t>
            </a:r>
          </a:p>
          <a:p>
            <a:pPr lvl="1"/>
            <a:r>
              <a:rPr lang="en-US" sz="2400" dirty="0">
                <a:ea typeface="Calibri"/>
                <a:cs typeface="Calibri"/>
              </a:rPr>
              <a:t>Later slides: Improve upon this to utilize multiple workers to demonstrate more efficient staging</a:t>
            </a:r>
          </a:p>
          <a:p>
            <a:pPr lvl="1"/>
            <a:endParaRPr lang="en-US" sz="24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399315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D616E-543D-015B-89A5-638A0662B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Cyclic versus Block-based work assignment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12376-26D2-EA83-5AE7-5BA29A7C32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US" dirty="0">
                <a:cs typeface="Calibri"/>
              </a:rPr>
              <a:t>Akin to </a:t>
            </a:r>
            <a:r>
              <a:rPr lang="en-US" dirty="0" err="1">
                <a:cs typeface="Calibri"/>
              </a:rPr>
              <a:t>hostfiles</a:t>
            </a:r>
            <a:r>
              <a:rPr lang="en-US" dirty="0">
                <a:cs typeface="Calibri"/>
              </a:rPr>
              <a:t> with MPI process placement</a:t>
            </a:r>
          </a:p>
          <a:p>
            <a:r>
              <a:rPr lang="en-US" dirty="0">
                <a:cs typeface="Calibri"/>
              </a:rPr>
              <a:t>Cyclic work distribution: round robin assignment of host processes to each worker</a:t>
            </a:r>
          </a:p>
          <a:p>
            <a:r>
              <a:rPr lang="en-US" dirty="0">
                <a:cs typeface="Calibri"/>
              </a:rPr>
              <a:t>Block work distribution: The first (</a:t>
            </a:r>
            <a:r>
              <a:rPr lang="en-US" dirty="0" err="1">
                <a:cs typeface="Calibri"/>
              </a:rPr>
              <a:t>host_procs</a:t>
            </a:r>
            <a:r>
              <a:rPr lang="en-US" dirty="0">
                <a:cs typeface="Calibri"/>
              </a:rPr>
              <a:t>/</a:t>
            </a:r>
            <a:r>
              <a:rPr lang="en-US" dirty="0" err="1">
                <a:cs typeface="Calibri"/>
              </a:rPr>
              <a:t>num_workers</a:t>
            </a:r>
            <a:r>
              <a:rPr lang="en-US" dirty="0">
                <a:cs typeface="Calibri"/>
              </a:rPr>
              <a:t>) host processes are assigned to worker 1, the next to worker 2, etc.</a:t>
            </a:r>
          </a:p>
          <a:p>
            <a:pPr lvl="1"/>
            <a:r>
              <a:rPr lang="en-US" dirty="0">
                <a:cs typeface="Calibri"/>
              </a:rPr>
              <a:t>If you run out of work, other workers stay idle</a:t>
            </a:r>
          </a:p>
          <a:p>
            <a:pPr lvl="1"/>
            <a:r>
              <a:rPr lang="en-US" dirty="0">
                <a:cs typeface="Calibri"/>
              </a:rPr>
              <a:t>If you run out of workers, wrap around and start from worker 1 again</a:t>
            </a:r>
          </a:p>
          <a:p>
            <a:pPr lvl="2"/>
            <a:r>
              <a:rPr lang="en-US" dirty="0">
                <a:cs typeface="Calibri"/>
              </a:rPr>
              <a:t>Leads to work imbalance, as we will later see in results.</a:t>
            </a:r>
          </a:p>
        </p:txBody>
      </p:sp>
    </p:spTree>
    <p:extLst>
      <p:ext uri="{BB962C8B-B14F-4D97-AF65-F5344CB8AC3E}">
        <p14:creationId xmlns:p14="http://schemas.microsoft.com/office/powerpoint/2010/main" val="30850918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F7226-027D-8691-2C29-536A0C07E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j-lt"/>
                <a:cs typeface="Calibri Light"/>
              </a:rPr>
              <a:t>Staged one-to-all/"broadcast" (Cyclic Approach)</a:t>
            </a:r>
            <a:endParaRPr lang="en-US" dirty="0"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B41D00-5712-6B2B-79D5-54F09E189397}"/>
              </a:ext>
            </a:extLst>
          </p:cNvPr>
          <p:cNvSpPr txBox="1"/>
          <p:nvPr/>
        </p:nvSpPr>
        <p:spPr>
          <a:xfrm>
            <a:off x="517865" y="3681922"/>
            <a:ext cx="8257760" cy="103874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14313" indent="-214313">
              <a:buFont typeface="Arial"/>
              <a:buChar char="•"/>
            </a:pPr>
            <a:r>
              <a:rPr lang="en-US" sz="2100" b="0" dirty="0">
                <a:latin typeface="+mn-lt"/>
                <a:cs typeface="Calibri" panose="020F0502020204030204"/>
              </a:rPr>
              <a:t>DPUs perform RDMA reads from the "root" process (Host 0) before writing to each host process </a:t>
            </a:r>
          </a:p>
          <a:p>
            <a:pPr marL="214313" indent="-214313">
              <a:buFont typeface="Arial"/>
              <a:buChar char="•"/>
            </a:pPr>
            <a:r>
              <a:rPr lang="en-US" sz="2100" b="0" dirty="0">
                <a:latin typeface="+mn-lt"/>
                <a:cs typeface="Calibri" panose="020F0502020204030204"/>
              </a:rPr>
              <a:t>All-to-one/"gather" is just this but in reverse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4A3888C-0575-5C90-8A01-B77E2F488096}"/>
              </a:ext>
            </a:extLst>
          </p:cNvPr>
          <p:cNvSpPr/>
          <p:nvPr/>
        </p:nvSpPr>
        <p:spPr>
          <a:xfrm>
            <a:off x="43825" y="1243547"/>
            <a:ext cx="924847" cy="843323"/>
          </a:xfrm>
          <a:prstGeom prst="rect">
            <a:avLst/>
          </a:prstGeom>
          <a:solidFill>
            <a:srgbClr val="FFFF00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latin typeface="+mj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D79053-9026-4A28-63F9-86E32C7B302C}"/>
              </a:ext>
            </a:extLst>
          </p:cNvPr>
          <p:cNvSpPr/>
          <p:nvPr/>
        </p:nvSpPr>
        <p:spPr>
          <a:xfrm>
            <a:off x="1204641" y="1260316"/>
            <a:ext cx="881973" cy="843323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CE810C-FC95-BD0A-66E5-91FACA5679FB}"/>
              </a:ext>
            </a:extLst>
          </p:cNvPr>
          <p:cNvSpPr/>
          <p:nvPr/>
        </p:nvSpPr>
        <p:spPr>
          <a:xfrm>
            <a:off x="2350524" y="1255782"/>
            <a:ext cx="881973" cy="855558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F1F398A-943B-F51C-339F-F5D8C867B1D2}"/>
              </a:ext>
            </a:extLst>
          </p:cNvPr>
          <p:cNvSpPr/>
          <p:nvPr/>
        </p:nvSpPr>
        <p:spPr>
          <a:xfrm>
            <a:off x="3509380" y="1260316"/>
            <a:ext cx="881973" cy="843323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FB92A5-2772-5A35-B4A2-8F7B9AE9276D}"/>
              </a:ext>
            </a:extLst>
          </p:cNvPr>
          <p:cNvSpPr/>
          <p:nvPr/>
        </p:nvSpPr>
        <p:spPr>
          <a:xfrm>
            <a:off x="4628807" y="1255782"/>
            <a:ext cx="881973" cy="843323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3C4E84-28E4-1636-C2C3-6D86F7B0BABE}"/>
              </a:ext>
            </a:extLst>
          </p:cNvPr>
          <p:cNvSpPr/>
          <p:nvPr/>
        </p:nvSpPr>
        <p:spPr>
          <a:xfrm>
            <a:off x="1211145" y="2447493"/>
            <a:ext cx="881973" cy="843323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80E7F25-86E4-E296-7CFD-E67FC571EC9C}"/>
              </a:ext>
            </a:extLst>
          </p:cNvPr>
          <p:cNvSpPr/>
          <p:nvPr/>
        </p:nvSpPr>
        <p:spPr>
          <a:xfrm>
            <a:off x="2366173" y="2428480"/>
            <a:ext cx="881973" cy="843323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93D1377-3D8C-9D83-EC3E-12976E0D72A5}"/>
              </a:ext>
            </a:extLst>
          </p:cNvPr>
          <p:cNvSpPr/>
          <p:nvPr/>
        </p:nvSpPr>
        <p:spPr>
          <a:xfrm>
            <a:off x="3511703" y="2434211"/>
            <a:ext cx="881973" cy="843323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8AD83D5-D2E0-0860-31F8-D91DA07D55B9}"/>
              </a:ext>
            </a:extLst>
          </p:cNvPr>
          <p:cNvSpPr/>
          <p:nvPr/>
        </p:nvSpPr>
        <p:spPr>
          <a:xfrm>
            <a:off x="4632480" y="2444312"/>
            <a:ext cx="881973" cy="843323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7184B25-55F8-E540-DA55-3C7ED53AB42D}"/>
              </a:ext>
            </a:extLst>
          </p:cNvPr>
          <p:cNvSpPr txBox="1"/>
          <p:nvPr/>
        </p:nvSpPr>
        <p:spPr>
          <a:xfrm>
            <a:off x="136597" y="1531584"/>
            <a:ext cx="7625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+mn-lt"/>
              </a:rPr>
              <a:t>Host 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6F42158-EA01-BCCE-58ED-09D4970D7168}"/>
              </a:ext>
            </a:extLst>
          </p:cNvPr>
          <p:cNvSpPr txBox="1"/>
          <p:nvPr/>
        </p:nvSpPr>
        <p:spPr>
          <a:xfrm>
            <a:off x="1198323" y="2728204"/>
            <a:ext cx="8819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+mn-lt"/>
              </a:rPr>
              <a:t>Worker 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1338A7E-69A6-5CCB-385F-92193E98A946}"/>
              </a:ext>
            </a:extLst>
          </p:cNvPr>
          <p:cNvSpPr txBox="1"/>
          <p:nvPr/>
        </p:nvSpPr>
        <p:spPr>
          <a:xfrm>
            <a:off x="4694370" y="1505244"/>
            <a:ext cx="7625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+mn-lt"/>
              </a:rPr>
              <a:t>Host 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9F7416F-89D2-5BD8-EB4A-64CBDE5D3E88}"/>
              </a:ext>
            </a:extLst>
          </p:cNvPr>
          <p:cNvSpPr txBox="1"/>
          <p:nvPr/>
        </p:nvSpPr>
        <p:spPr>
          <a:xfrm>
            <a:off x="3549384" y="1518688"/>
            <a:ext cx="7625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+mn-lt"/>
              </a:rPr>
              <a:t>Host 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CB1CE4E-DAC0-DEA4-9416-B3667CC454BF}"/>
              </a:ext>
            </a:extLst>
          </p:cNvPr>
          <p:cNvSpPr txBox="1"/>
          <p:nvPr/>
        </p:nvSpPr>
        <p:spPr>
          <a:xfrm>
            <a:off x="2419726" y="1531584"/>
            <a:ext cx="7625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+mn-lt"/>
              </a:rPr>
              <a:t>Host 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077B723-2E8C-8AD2-5D86-5203F10CEAEE}"/>
              </a:ext>
            </a:extLst>
          </p:cNvPr>
          <p:cNvSpPr txBox="1"/>
          <p:nvPr/>
        </p:nvSpPr>
        <p:spPr>
          <a:xfrm>
            <a:off x="1260732" y="1538943"/>
            <a:ext cx="762535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 dirty="0">
                <a:latin typeface="+mn-lt"/>
              </a:rPr>
              <a:t>Host 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765BECB-6E93-9119-1765-1CD54253C6C4}"/>
              </a:ext>
            </a:extLst>
          </p:cNvPr>
          <p:cNvSpPr txBox="1"/>
          <p:nvPr/>
        </p:nvSpPr>
        <p:spPr>
          <a:xfrm>
            <a:off x="4666730" y="2716512"/>
            <a:ext cx="8819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+mn-lt"/>
              </a:rPr>
              <a:t>Worker 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D8F8049-C608-21B5-D40C-4B73D113F967}"/>
              </a:ext>
            </a:extLst>
          </p:cNvPr>
          <p:cNvSpPr txBox="1"/>
          <p:nvPr/>
        </p:nvSpPr>
        <p:spPr>
          <a:xfrm>
            <a:off x="2339026" y="2733586"/>
            <a:ext cx="8819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+mn-lt"/>
              </a:rPr>
              <a:t>Worker 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11A6858-9BD3-5B43-812E-CC4D6D262317}"/>
              </a:ext>
            </a:extLst>
          </p:cNvPr>
          <p:cNvSpPr txBox="1"/>
          <p:nvPr/>
        </p:nvSpPr>
        <p:spPr>
          <a:xfrm>
            <a:off x="3538851" y="2728918"/>
            <a:ext cx="8819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+mn-lt"/>
              </a:rPr>
              <a:t>Worker 3</a:t>
            </a:r>
          </a:p>
        </p:txBody>
      </p:sp>
      <p:cxnSp>
        <p:nvCxnSpPr>
          <p:cNvPr id="27" name="Connector: Elbow 26">
            <a:extLst>
              <a:ext uri="{FF2B5EF4-FFF2-40B4-BE49-F238E27FC236}">
                <a16:creationId xmlns:a16="http://schemas.microsoft.com/office/drawing/2014/main" id="{1E444578-6D7F-951C-FBF2-66C29E867CC3}"/>
              </a:ext>
            </a:extLst>
          </p:cNvPr>
          <p:cNvCxnSpPr>
            <a:cxnSpLocks/>
            <a:stCxn id="3" idx="2"/>
            <a:endCxn id="10" idx="2"/>
          </p:cNvCxnSpPr>
          <p:nvPr/>
        </p:nvCxnSpPr>
        <p:spPr>
          <a:xfrm rot="16200000" flipH="1">
            <a:off x="477218" y="2115901"/>
            <a:ext cx="1203946" cy="1145883"/>
          </a:xfrm>
          <a:prstGeom prst="bentConnector3">
            <a:avLst>
              <a:gd name="adj1" fmla="val 114241"/>
            </a:avLst>
          </a:prstGeom>
          <a:ln w="3810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or: Elbow 29">
            <a:extLst>
              <a:ext uri="{FF2B5EF4-FFF2-40B4-BE49-F238E27FC236}">
                <a16:creationId xmlns:a16="http://schemas.microsoft.com/office/drawing/2014/main" id="{FED47EDE-1D2E-E1DA-D232-642390E003D3}"/>
              </a:ext>
            </a:extLst>
          </p:cNvPr>
          <p:cNvCxnSpPr>
            <a:cxnSpLocks/>
            <a:stCxn id="3" idx="2"/>
            <a:endCxn id="13" idx="2"/>
          </p:cNvCxnSpPr>
          <p:nvPr/>
        </p:nvCxnSpPr>
        <p:spPr>
          <a:xfrm rot="16200000" flipH="1">
            <a:off x="2189475" y="403643"/>
            <a:ext cx="1200765" cy="4567218"/>
          </a:xfrm>
          <a:prstGeom prst="bentConnector3">
            <a:avLst>
              <a:gd name="adj1" fmla="val 114278"/>
            </a:avLst>
          </a:prstGeom>
          <a:ln w="3810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or: Elbow 30">
            <a:extLst>
              <a:ext uri="{FF2B5EF4-FFF2-40B4-BE49-F238E27FC236}">
                <a16:creationId xmlns:a16="http://schemas.microsoft.com/office/drawing/2014/main" id="{1E2EB83F-E9E6-9149-F96C-1A39323C4756}"/>
              </a:ext>
            </a:extLst>
          </p:cNvPr>
          <p:cNvCxnSpPr>
            <a:cxnSpLocks/>
            <a:stCxn id="3" idx="2"/>
            <a:endCxn id="12" idx="2"/>
          </p:cNvCxnSpPr>
          <p:nvPr/>
        </p:nvCxnSpPr>
        <p:spPr>
          <a:xfrm rot="16200000" flipH="1">
            <a:off x="1634137" y="958981"/>
            <a:ext cx="1190664" cy="3446441"/>
          </a:xfrm>
          <a:prstGeom prst="bentConnector3">
            <a:avLst>
              <a:gd name="adj1" fmla="val 114400"/>
            </a:avLst>
          </a:prstGeom>
          <a:ln w="3810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or: Elbow 31">
            <a:extLst>
              <a:ext uri="{FF2B5EF4-FFF2-40B4-BE49-F238E27FC236}">
                <a16:creationId xmlns:a16="http://schemas.microsoft.com/office/drawing/2014/main" id="{820F0D6E-12A5-B555-8ECD-7308452DC235}"/>
              </a:ext>
            </a:extLst>
          </p:cNvPr>
          <p:cNvCxnSpPr>
            <a:cxnSpLocks/>
            <a:stCxn id="3" idx="2"/>
            <a:endCxn id="11" idx="2"/>
          </p:cNvCxnSpPr>
          <p:nvPr/>
        </p:nvCxnSpPr>
        <p:spPr>
          <a:xfrm rot="16200000" flipH="1">
            <a:off x="1064237" y="1528881"/>
            <a:ext cx="1184933" cy="2300911"/>
          </a:xfrm>
          <a:prstGeom prst="bentConnector3">
            <a:avLst>
              <a:gd name="adj1" fmla="val 114469"/>
            </a:avLst>
          </a:prstGeom>
          <a:ln w="3810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F62F54AA-836F-75F5-5E0B-41AC36D4E5E1}"/>
              </a:ext>
            </a:extLst>
          </p:cNvPr>
          <p:cNvCxnSpPr>
            <a:cxnSpLocks/>
            <a:stCxn id="10" idx="0"/>
            <a:endCxn id="6" idx="2"/>
          </p:cNvCxnSpPr>
          <p:nvPr/>
        </p:nvCxnSpPr>
        <p:spPr>
          <a:xfrm flipH="1" flipV="1">
            <a:off x="1645628" y="2103638"/>
            <a:ext cx="6504" cy="343854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478AB659-AA18-BA4E-62EE-79C4A7B5B120}"/>
              </a:ext>
            </a:extLst>
          </p:cNvPr>
          <p:cNvCxnSpPr>
            <a:cxnSpLocks/>
            <a:stCxn id="11" idx="0"/>
            <a:endCxn id="7" idx="2"/>
          </p:cNvCxnSpPr>
          <p:nvPr/>
        </p:nvCxnSpPr>
        <p:spPr>
          <a:xfrm flipH="1" flipV="1">
            <a:off x="2791511" y="2111340"/>
            <a:ext cx="15649" cy="317139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88C802FA-E620-B689-A9DE-4AC73344A499}"/>
              </a:ext>
            </a:extLst>
          </p:cNvPr>
          <p:cNvCxnSpPr>
            <a:cxnSpLocks/>
            <a:stCxn id="12" idx="0"/>
            <a:endCxn id="8" idx="2"/>
          </p:cNvCxnSpPr>
          <p:nvPr/>
        </p:nvCxnSpPr>
        <p:spPr>
          <a:xfrm flipH="1" flipV="1">
            <a:off x="3950367" y="2103639"/>
            <a:ext cx="2323" cy="330572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B32B9F3A-FEE4-CAAE-29D6-270EF75C293C}"/>
              </a:ext>
            </a:extLst>
          </p:cNvPr>
          <p:cNvCxnSpPr>
            <a:cxnSpLocks/>
            <a:stCxn id="13" idx="0"/>
            <a:endCxn id="9" idx="2"/>
          </p:cNvCxnSpPr>
          <p:nvPr/>
        </p:nvCxnSpPr>
        <p:spPr>
          <a:xfrm flipH="1" flipV="1">
            <a:off x="5069793" y="2099105"/>
            <a:ext cx="3674" cy="345207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Rectangle 73">
            <a:extLst>
              <a:ext uri="{FF2B5EF4-FFF2-40B4-BE49-F238E27FC236}">
                <a16:creationId xmlns:a16="http://schemas.microsoft.com/office/drawing/2014/main" id="{E940B53A-701D-D812-1418-8D4733405F24}"/>
              </a:ext>
            </a:extLst>
          </p:cNvPr>
          <p:cNvSpPr/>
          <p:nvPr/>
        </p:nvSpPr>
        <p:spPr>
          <a:xfrm>
            <a:off x="5759645" y="1243547"/>
            <a:ext cx="881973" cy="843323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BE606CD6-AD39-5AA6-1ADC-2C4DB382EFA2}"/>
              </a:ext>
            </a:extLst>
          </p:cNvPr>
          <p:cNvSpPr txBox="1"/>
          <p:nvPr/>
        </p:nvSpPr>
        <p:spPr>
          <a:xfrm>
            <a:off x="5819364" y="1515459"/>
            <a:ext cx="7625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+mn-lt"/>
              </a:rPr>
              <a:t>Host 5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668B999B-CC30-923D-DF82-FD8D485D1746}"/>
              </a:ext>
            </a:extLst>
          </p:cNvPr>
          <p:cNvSpPr/>
          <p:nvPr/>
        </p:nvSpPr>
        <p:spPr>
          <a:xfrm>
            <a:off x="6877587" y="1237461"/>
            <a:ext cx="881973" cy="843323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B414766F-333F-633F-9441-A04DB52CC244}"/>
              </a:ext>
            </a:extLst>
          </p:cNvPr>
          <p:cNvSpPr txBox="1"/>
          <p:nvPr/>
        </p:nvSpPr>
        <p:spPr>
          <a:xfrm>
            <a:off x="6937306" y="1509373"/>
            <a:ext cx="7625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+mn-lt"/>
              </a:rPr>
              <a:t>Host 6</a:t>
            </a:r>
          </a:p>
        </p:txBody>
      </p:sp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9CEDF3E1-38BF-AB60-6C7C-9A208E95CF9F}"/>
              </a:ext>
            </a:extLst>
          </p:cNvPr>
          <p:cNvCxnSpPr>
            <a:stCxn id="10" idx="0"/>
            <a:endCxn id="74" idx="2"/>
          </p:cNvCxnSpPr>
          <p:nvPr/>
        </p:nvCxnSpPr>
        <p:spPr>
          <a:xfrm flipV="1">
            <a:off x="1652131" y="2086870"/>
            <a:ext cx="4548500" cy="360623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Arrow Connector 119">
            <a:extLst>
              <a:ext uri="{FF2B5EF4-FFF2-40B4-BE49-F238E27FC236}">
                <a16:creationId xmlns:a16="http://schemas.microsoft.com/office/drawing/2014/main" id="{C1009FAC-A124-0F64-8200-2A8A194FA003}"/>
              </a:ext>
            </a:extLst>
          </p:cNvPr>
          <p:cNvCxnSpPr>
            <a:stCxn id="11" idx="0"/>
            <a:endCxn id="115" idx="2"/>
          </p:cNvCxnSpPr>
          <p:nvPr/>
        </p:nvCxnSpPr>
        <p:spPr>
          <a:xfrm flipV="1">
            <a:off x="2807160" y="2080783"/>
            <a:ext cx="4511414" cy="347696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125D3E11-2960-DC2A-0DDE-00B1DECFCD86}"/>
              </a:ext>
            </a:extLst>
          </p:cNvPr>
          <p:cNvSpPr txBox="1"/>
          <p:nvPr/>
        </p:nvSpPr>
        <p:spPr>
          <a:xfrm>
            <a:off x="6127489" y="2365624"/>
            <a:ext cx="23878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+mn-lt"/>
              </a:rPr>
              <a:t>Arrow Legend:</a:t>
            </a:r>
          </a:p>
          <a:p>
            <a:r>
              <a:rPr lang="en-US" sz="1200" dirty="0">
                <a:solidFill>
                  <a:srgbClr val="92D050"/>
                </a:solidFill>
                <a:latin typeface="+mn-lt"/>
              </a:rPr>
              <a:t>Green: RDMA Read from Host</a:t>
            </a:r>
          </a:p>
          <a:p>
            <a:r>
              <a:rPr lang="en-US" sz="1200" dirty="0">
                <a:solidFill>
                  <a:schemeClr val="accent2"/>
                </a:solidFill>
                <a:latin typeface="+mn-lt"/>
              </a:rPr>
              <a:t>Orange: RDMA Write to Host</a:t>
            </a:r>
          </a:p>
        </p:txBody>
      </p:sp>
    </p:spTree>
    <p:extLst>
      <p:ext uri="{BB962C8B-B14F-4D97-AF65-F5344CB8AC3E}">
        <p14:creationId xmlns:p14="http://schemas.microsoft.com/office/powerpoint/2010/main" val="4000838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FFB80-3880-D733-1F48-CB1179C9F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Staged non-personalized all-to-all/"</a:t>
            </a:r>
            <a:r>
              <a:rPr lang="en-US" dirty="0" err="1">
                <a:cs typeface="Calibri Light"/>
              </a:rPr>
              <a:t>allgather</a:t>
            </a:r>
            <a:r>
              <a:rPr lang="en-US" dirty="0">
                <a:cs typeface="Calibri Light"/>
              </a:rPr>
              <a:t>" (Cyclic Approach) – Single Root Worker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B75116-06C7-E7C9-3ADD-E64A97F56F1C}"/>
              </a:ext>
            </a:extLst>
          </p:cNvPr>
          <p:cNvSpPr txBox="1"/>
          <p:nvPr/>
        </p:nvSpPr>
        <p:spPr>
          <a:xfrm>
            <a:off x="350275" y="1281267"/>
            <a:ext cx="4479821" cy="75020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14313" indent="-214313">
              <a:buFont typeface="Arial"/>
              <a:buChar char="•"/>
            </a:pPr>
            <a:r>
              <a:rPr lang="en-US" sz="2100" b="0" dirty="0">
                <a:latin typeface="+mn-lt"/>
                <a:cs typeface="Calibri" panose="020F0502020204030204"/>
              </a:rPr>
              <a:t>Multi-step approach needed compared to just a "Gather"</a:t>
            </a:r>
          </a:p>
          <a:p>
            <a:pPr marL="214313" indent="-214313">
              <a:buFont typeface="Arial"/>
              <a:buChar char="•"/>
            </a:pPr>
            <a:r>
              <a:rPr lang="en-US" sz="2100" b="0" u="sng" dirty="0">
                <a:latin typeface="+mn-lt"/>
                <a:cs typeface="Calibri" panose="020F0502020204030204"/>
              </a:rPr>
              <a:t>First step</a:t>
            </a:r>
            <a:r>
              <a:rPr lang="en-US" sz="2100" b="0" dirty="0">
                <a:latin typeface="+mn-lt"/>
                <a:cs typeface="Calibri" panose="020F0502020204030204"/>
              </a:rPr>
              <a:t>: Each DPU RDMA-reads from each host</a:t>
            </a:r>
          </a:p>
          <a:p>
            <a:pPr marL="214313" indent="-214313">
              <a:buFont typeface="Arial"/>
              <a:buChar char="•"/>
            </a:pPr>
            <a:r>
              <a:rPr lang="en-US" sz="2100" b="0" u="sng" dirty="0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  <a:cs typeface="Calibri" panose="020F0502020204030204"/>
              </a:rPr>
              <a:t>Second step</a:t>
            </a:r>
            <a:r>
              <a:rPr lang="en-US" sz="2100" b="0" dirty="0">
                <a:latin typeface="+mn-lt"/>
                <a:cs typeface="Calibri" panose="020F0502020204030204"/>
              </a:rPr>
              <a:t>: "Root" Worker is written to by other workers</a:t>
            </a:r>
          </a:p>
          <a:p>
            <a:pPr marL="214313" indent="-214313">
              <a:buFont typeface="Arial"/>
              <a:buChar char="•"/>
            </a:pPr>
            <a:r>
              <a:rPr lang="en-US" sz="2100" b="0" u="sng" dirty="0">
                <a:solidFill>
                  <a:schemeClr val="accent2"/>
                </a:solidFill>
                <a:latin typeface="+mn-lt"/>
                <a:cs typeface="Calibri" panose="020F0502020204030204"/>
              </a:rPr>
              <a:t>Third Step</a:t>
            </a:r>
            <a:r>
              <a:rPr lang="en-US" sz="2100" b="0" dirty="0">
                <a:latin typeface="+mn-lt"/>
                <a:cs typeface="Calibri" panose="020F0502020204030204"/>
              </a:rPr>
              <a:t>: "Root" worker broadcasts to each host process</a:t>
            </a:r>
          </a:p>
          <a:p>
            <a:pPr marL="557213" lvl="1" indent="-214313">
              <a:buFont typeface="Arial"/>
              <a:buChar char="•"/>
            </a:pPr>
            <a:r>
              <a:rPr lang="en-US" sz="2100" b="0" dirty="0">
                <a:latin typeface="+mn-lt"/>
                <a:cs typeface="Calibri" panose="020F0502020204030204"/>
              </a:rPr>
              <a:t>Caveat: Highly inefficient!</a:t>
            </a:r>
          </a:p>
          <a:p>
            <a:pPr marL="557213" lvl="1" indent="-214313">
              <a:buFont typeface="Arial"/>
              <a:buChar char="•"/>
            </a:pPr>
            <a:r>
              <a:rPr lang="en-US" sz="2100" b="0" dirty="0">
                <a:latin typeface="+mn-lt"/>
                <a:cs typeface="Calibri" panose="020F0502020204030204"/>
              </a:rPr>
              <a:t>Later: See multi-root design</a:t>
            </a:r>
          </a:p>
          <a:p>
            <a:pPr marL="214313" indent="-214313">
              <a:buFont typeface="Arial"/>
              <a:buChar char="•"/>
            </a:pPr>
            <a:endParaRPr lang="en-US" sz="2100" b="0" dirty="0">
              <a:latin typeface="+mn-lt"/>
              <a:cs typeface="Calibri" panose="020F0502020204030204"/>
            </a:endParaRPr>
          </a:p>
          <a:p>
            <a:pPr marL="214313" indent="-214313">
              <a:buFont typeface="Arial"/>
              <a:buChar char="•"/>
            </a:pPr>
            <a:endParaRPr lang="en-US" sz="2100" b="0" dirty="0">
              <a:latin typeface="+mn-lt"/>
              <a:cs typeface="Calibri" panose="020F0502020204030204"/>
            </a:endParaRPr>
          </a:p>
          <a:p>
            <a:pPr marL="214313" indent="-214313">
              <a:buFont typeface="Arial"/>
              <a:buChar char="•"/>
            </a:pPr>
            <a:endParaRPr lang="en-US" sz="2100" b="0" dirty="0">
              <a:latin typeface="+mn-lt"/>
              <a:cs typeface="Calibri" panose="020F0502020204030204"/>
            </a:endParaRPr>
          </a:p>
          <a:p>
            <a:pPr marL="214313" indent="-214313">
              <a:buFont typeface="Arial"/>
              <a:buChar char="•"/>
            </a:pPr>
            <a:endParaRPr lang="en-US" sz="2100" b="0" dirty="0">
              <a:latin typeface="+mn-lt"/>
              <a:cs typeface="Calibri" panose="020F0502020204030204"/>
            </a:endParaRPr>
          </a:p>
          <a:p>
            <a:pPr marL="214313" indent="-214313">
              <a:buFont typeface="Arial"/>
              <a:buChar char="•"/>
            </a:pPr>
            <a:endParaRPr lang="en-US" sz="2100" b="0" dirty="0">
              <a:latin typeface="+mn-lt"/>
              <a:cs typeface="Calibri" panose="020F0502020204030204"/>
            </a:endParaRPr>
          </a:p>
          <a:p>
            <a:pPr marL="214313" indent="-214313">
              <a:buFont typeface="Arial"/>
              <a:buChar char="•"/>
            </a:pPr>
            <a:endParaRPr lang="en-US" sz="2100" b="0" dirty="0">
              <a:latin typeface="+mn-lt"/>
              <a:cs typeface="Calibri" panose="020F0502020204030204"/>
            </a:endParaRPr>
          </a:p>
          <a:p>
            <a:pPr marL="214313" indent="-214313">
              <a:buFont typeface="Arial"/>
              <a:buChar char="•"/>
            </a:pPr>
            <a:endParaRPr lang="en-US" sz="2100" b="0" dirty="0">
              <a:latin typeface="+mn-lt"/>
              <a:cs typeface="Calibri" panose="020F0502020204030204"/>
            </a:endParaRPr>
          </a:p>
          <a:p>
            <a:pPr marL="214313" indent="-214313">
              <a:buFont typeface="Arial"/>
              <a:buChar char="•"/>
            </a:pPr>
            <a:endParaRPr lang="en-US" sz="2100" b="0" dirty="0">
              <a:latin typeface="+mn-lt"/>
              <a:cs typeface="Calibri" panose="020F0502020204030204"/>
            </a:endParaRPr>
          </a:p>
          <a:p>
            <a:pPr marL="214313" indent="-214313">
              <a:buFont typeface="Arial"/>
              <a:buChar char="•"/>
            </a:pPr>
            <a:endParaRPr lang="en-US" sz="2100" b="0" dirty="0">
              <a:latin typeface="+mn-lt"/>
              <a:cs typeface="Calibri" panose="020F0502020204030204"/>
            </a:endParaRPr>
          </a:p>
          <a:p>
            <a:pPr marL="214313" indent="-214313">
              <a:buFont typeface="Arial"/>
              <a:buChar char="•"/>
            </a:pPr>
            <a:endParaRPr lang="en-US" sz="2100" b="0" dirty="0">
              <a:latin typeface="+mn-lt"/>
              <a:cs typeface="Calibri" panose="020F0502020204030204"/>
            </a:endParaRPr>
          </a:p>
          <a:p>
            <a:pPr marL="214313" indent="-214313">
              <a:buFont typeface="Arial"/>
              <a:buChar char="•"/>
            </a:pPr>
            <a:endParaRPr lang="en-US" sz="2100" b="0" dirty="0">
              <a:latin typeface="+mn-lt"/>
              <a:cs typeface="Calibri" panose="020F0502020204030204"/>
            </a:endParaRPr>
          </a:p>
          <a:p>
            <a:pPr marL="214313" indent="-214313">
              <a:buFont typeface="Arial"/>
              <a:buChar char="•"/>
            </a:pPr>
            <a:endParaRPr lang="en-US" sz="2100" b="0" dirty="0">
              <a:latin typeface="+mn-lt"/>
              <a:cs typeface="Calibri" panose="020F0502020204030204"/>
            </a:endParaRPr>
          </a:p>
          <a:p>
            <a:pPr marL="214313" indent="-214313">
              <a:buFont typeface="Arial"/>
              <a:buChar char="•"/>
            </a:pPr>
            <a:endParaRPr lang="en-US" sz="2100" b="0" dirty="0">
              <a:latin typeface="+mn-lt"/>
              <a:cs typeface="Calibri" panose="020F050202020403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40DBA23-1817-0E9D-4661-7EA36277CB2F}"/>
              </a:ext>
            </a:extLst>
          </p:cNvPr>
          <p:cNvSpPr/>
          <p:nvPr/>
        </p:nvSpPr>
        <p:spPr>
          <a:xfrm>
            <a:off x="4921595" y="1354046"/>
            <a:ext cx="826122" cy="6858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3D08280-3FFD-986A-00FB-7770E49A227C}"/>
              </a:ext>
            </a:extLst>
          </p:cNvPr>
          <p:cNvSpPr txBox="1"/>
          <p:nvPr/>
        </p:nvSpPr>
        <p:spPr>
          <a:xfrm>
            <a:off x="4921595" y="1478143"/>
            <a:ext cx="8261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+mn-lt"/>
              </a:rPr>
              <a:t>Host 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27FF337-9145-E37A-C267-B6FD63B943D9}"/>
              </a:ext>
            </a:extLst>
          </p:cNvPr>
          <p:cNvSpPr/>
          <p:nvPr/>
        </p:nvSpPr>
        <p:spPr>
          <a:xfrm>
            <a:off x="5986725" y="1372520"/>
            <a:ext cx="826122" cy="6858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A7D34C5-76EE-F64D-E5C3-FAD09C9FD7CC}"/>
              </a:ext>
            </a:extLst>
          </p:cNvPr>
          <p:cNvSpPr txBox="1"/>
          <p:nvPr/>
        </p:nvSpPr>
        <p:spPr>
          <a:xfrm>
            <a:off x="5986725" y="1496617"/>
            <a:ext cx="8261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+mn-lt"/>
              </a:rPr>
              <a:t>Host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BE1A275-34A4-32A4-CF64-837746C444CE}"/>
              </a:ext>
            </a:extLst>
          </p:cNvPr>
          <p:cNvSpPr/>
          <p:nvPr/>
        </p:nvSpPr>
        <p:spPr>
          <a:xfrm>
            <a:off x="7051855" y="1354046"/>
            <a:ext cx="826122" cy="6858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74B5D3C-D5EE-D325-542D-84AB940D807D}"/>
              </a:ext>
            </a:extLst>
          </p:cNvPr>
          <p:cNvSpPr txBox="1"/>
          <p:nvPr/>
        </p:nvSpPr>
        <p:spPr>
          <a:xfrm>
            <a:off x="7051855" y="1478143"/>
            <a:ext cx="8261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+mn-lt"/>
              </a:rPr>
              <a:t>Host 3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9BE1EC1-D6A7-9029-D5B7-EBFB54348501}"/>
              </a:ext>
            </a:extLst>
          </p:cNvPr>
          <p:cNvSpPr/>
          <p:nvPr/>
        </p:nvSpPr>
        <p:spPr>
          <a:xfrm>
            <a:off x="8116985" y="1354046"/>
            <a:ext cx="826122" cy="6858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59E69A4-17E8-6ED6-8F87-D761DE8C6847}"/>
              </a:ext>
            </a:extLst>
          </p:cNvPr>
          <p:cNvSpPr txBox="1"/>
          <p:nvPr/>
        </p:nvSpPr>
        <p:spPr>
          <a:xfrm>
            <a:off x="8116985" y="1478143"/>
            <a:ext cx="8261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+mn-lt"/>
              </a:rPr>
              <a:t>Host 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A1ED632-3724-38BA-2190-AE3B0518FD08}"/>
              </a:ext>
            </a:extLst>
          </p:cNvPr>
          <p:cNvSpPr/>
          <p:nvPr/>
        </p:nvSpPr>
        <p:spPr>
          <a:xfrm>
            <a:off x="4933497" y="2498860"/>
            <a:ext cx="826122" cy="685800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0B0E317-D858-9F1E-FDE0-FEEF18B741B9}"/>
              </a:ext>
            </a:extLst>
          </p:cNvPr>
          <p:cNvSpPr txBox="1"/>
          <p:nvPr/>
        </p:nvSpPr>
        <p:spPr>
          <a:xfrm>
            <a:off x="4933497" y="2622957"/>
            <a:ext cx="8261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+mn-lt"/>
              </a:rPr>
              <a:t>Worker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EF17568-B5BA-9F3E-433E-FFD757041F60}"/>
              </a:ext>
            </a:extLst>
          </p:cNvPr>
          <p:cNvSpPr/>
          <p:nvPr/>
        </p:nvSpPr>
        <p:spPr>
          <a:xfrm>
            <a:off x="5986725" y="2498860"/>
            <a:ext cx="826122" cy="685800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EDA9923-E716-8B02-411F-AC9A9141654D}"/>
              </a:ext>
            </a:extLst>
          </p:cNvPr>
          <p:cNvSpPr txBox="1"/>
          <p:nvPr/>
        </p:nvSpPr>
        <p:spPr>
          <a:xfrm>
            <a:off x="5986725" y="2622957"/>
            <a:ext cx="8261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+mn-lt"/>
              </a:rPr>
              <a:t>Worker 2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51059CB-F1F1-7C7A-557C-72B5F4DDC898}"/>
              </a:ext>
            </a:extLst>
          </p:cNvPr>
          <p:cNvSpPr/>
          <p:nvPr/>
        </p:nvSpPr>
        <p:spPr>
          <a:xfrm>
            <a:off x="7062263" y="2498860"/>
            <a:ext cx="826122" cy="685800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DD58885-E2A2-7D6C-457A-47784482A778}"/>
              </a:ext>
            </a:extLst>
          </p:cNvPr>
          <p:cNvSpPr txBox="1"/>
          <p:nvPr/>
        </p:nvSpPr>
        <p:spPr>
          <a:xfrm>
            <a:off x="7062263" y="2622957"/>
            <a:ext cx="8261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+mn-lt"/>
              </a:rPr>
              <a:t>Worker 3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57C7D87-A992-89E1-0EBB-84F0F3E311FF}"/>
              </a:ext>
            </a:extLst>
          </p:cNvPr>
          <p:cNvSpPr/>
          <p:nvPr/>
        </p:nvSpPr>
        <p:spPr>
          <a:xfrm>
            <a:off x="8116985" y="2481944"/>
            <a:ext cx="826122" cy="685800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05B23D1-BA62-00A3-2161-102F5AE3BF8C}"/>
              </a:ext>
            </a:extLst>
          </p:cNvPr>
          <p:cNvSpPr txBox="1"/>
          <p:nvPr/>
        </p:nvSpPr>
        <p:spPr>
          <a:xfrm>
            <a:off x="8116985" y="2606041"/>
            <a:ext cx="8261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+mn-lt"/>
              </a:rPr>
              <a:t>Worker 4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F33ED8F0-8C92-AEDB-9444-132B831E1928}"/>
              </a:ext>
            </a:extLst>
          </p:cNvPr>
          <p:cNvCxnSpPr>
            <a:stCxn id="3" idx="2"/>
            <a:endCxn id="20" idx="0"/>
          </p:cNvCxnSpPr>
          <p:nvPr/>
        </p:nvCxnSpPr>
        <p:spPr>
          <a:xfrm>
            <a:off x="5334657" y="2039846"/>
            <a:ext cx="11902" cy="45901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FA0B4449-EB24-D762-0017-843E01AE3086}"/>
              </a:ext>
            </a:extLst>
          </p:cNvPr>
          <p:cNvCxnSpPr>
            <a:stCxn id="14" idx="2"/>
            <a:endCxn id="25" idx="0"/>
          </p:cNvCxnSpPr>
          <p:nvPr/>
        </p:nvCxnSpPr>
        <p:spPr>
          <a:xfrm>
            <a:off x="6399786" y="2058320"/>
            <a:ext cx="0" cy="4405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74DC7AB9-BE38-2F5A-5713-36749B2F4499}"/>
              </a:ext>
            </a:extLst>
          </p:cNvPr>
          <p:cNvCxnSpPr>
            <a:stCxn id="16" idx="2"/>
            <a:endCxn id="27" idx="0"/>
          </p:cNvCxnSpPr>
          <p:nvPr/>
        </p:nvCxnSpPr>
        <p:spPr>
          <a:xfrm>
            <a:off x="7464916" y="2039846"/>
            <a:ext cx="10408" cy="45901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4B5F65B0-BFB0-5632-C4FC-704E100F4267}"/>
              </a:ext>
            </a:extLst>
          </p:cNvPr>
          <p:cNvCxnSpPr>
            <a:stCxn id="18" idx="2"/>
            <a:endCxn id="29" idx="0"/>
          </p:cNvCxnSpPr>
          <p:nvPr/>
        </p:nvCxnSpPr>
        <p:spPr>
          <a:xfrm>
            <a:off x="8530046" y="2039847"/>
            <a:ext cx="0" cy="44209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or: Elbow 41">
            <a:extLst>
              <a:ext uri="{FF2B5EF4-FFF2-40B4-BE49-F238E27FC236}">
                <a16:creationId xmlns:a16="http://schemas.microsoft.com/office/drawing/2014/main" id="{AF0D1443-F16B-DDF6-EF78-93A22B0FBA4F}"/>
              </a:ext>
            </a:extLst>
          </p:cNvPr>
          <p:cNvCxnSpPr>
            <a:stCxn id="25" idx="2"/>
            <a:endCxn id="20" idx="2"/>
          </p:cNvCxnSpPr>
          <p:nvPr/>
        </p:nvCxnSpPr>
        <p:spPr>
          <a:xfrm rot="5400000">
            <a:off x="5873172" y="2658046"/>
            <a:ext cx="9525" cy="1053228"/>
          </a:xfrm>
          <a:prstGeom prst="bentConnector3">
            <a:avLst>
              <a:gd name="adj1" fmla="val 1800000"/>
            </a:avLst>
          </a:prstGeom>
          <a:ln w="28575">
            <a:solidFill>
              <a:schemeClr val="bg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or: Elbow 45">
            <a:extLst>
              <a:ext uri="{FF2B5EF4-FFF2-40B4-BE49-F238E27FC236}">
                <a16:creationId xmlns:a16="http://schemas.microsoft.com/office/drawing/2014/main" id="{96D399A6-257F-2D76-789C-F40E8D81E817}"/>
              </a:ext>
            </a:extLst>
          </p:cNvPr>
          <p:cNvCxnSpPr>
            <a:stCxn id="27" idx="2"/>
            <a:endCxn id="20" idx="2"/>
          </p:cNvCxnSpPr>
          <p:nvPr/>
        </p:nvCxnSpPr>
        <p:spPr>
          <a:xfrm rot="5400000">
            <a:off x="6410941" y="2120277"/>
            <a:ext cx="9525" cy="2128766"/>
          </a:xfrm>
          <a:prstGeom prst="bentConnector3">
            <a:avLst>
              <a:gd name="adj1" fmla="val 2965717"/>
            </a:avLst>
          </a:prstGeom>
          <a:ln w="28575">
            <a:solidFill>
              <a:schemeClr val="bg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or: Elbow 48">
            <a:extLst>
              <a:ext uri="{FF2B5EF4-FFF2-40B4-BE49-F238E27FC236}">
                <a16:creationId xmlns:a16="http://schemas.microsoft.com/office/drawing/2014/main" id="{AAD6DAD8-3F73-384C-6E30-C53B1767483C}"/>
              </a:ext>
            </a:extLst>
          </p:cNvPr>
          <p:cNvCxnSpPr>
            <a:stCxn id="29" idx="2"/>
            <a:endCxn id="20" idx="2"/>
          </p:cNvCxnSpPr>
          <p:nvPr/>
        </p:nvCxnSpPr>
        <p:spPr>
          <a:xfrm rot="5400000">
            <a:off x="6929845" y="1584457"/>
            <a:ext cx="16916" cy="3183488"/>
          </a:xfrm>
          <a:prstGeom prst="bentConnector3">
            <a:avLst>
              <a:gd name="adj1" fmla="val 2773771"/>
            </a:avLst>
          </a:prstGeom>
          <a:ln w="28575">
            <a:solidFill>
              <a:schemeClr val="bg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or: Elbow 51">
            <a:extLst>
              <a:ext uri="{FF2B5EF4-FFF2-40B4-BE49-F238E27FC236}">
                <a16:creationId xmlns:a16="http://schemas.microsoft.com/office/drawing/2014/main" id="{C4F06786-0CD9-D529-6A3D-FDCE80B753B1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5307452" y="2265805"/>
            <a:ext cx="441806" cy="2"/>
          </a:xfrm>
          <a:prstGeom prst="bentConnector3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or: Elbow 55">
            <a:extLst>
              <a:ext uri="{FF2B5EF4-FFF2-40B4-BE49-F238E27FC236}">
                <a16:creationId xmlns:a16="http://schemas.microsoft.com/office/drawing/2014/main" id="{E175A07E-8AC3-F400-1BB3-FD5E95D95B40}"/>
              </a:ext>
            </a:extLst>
          </p:cNvPr>
          <p:cNvCxnSpPr>
            <a:cxnSpLocks/>
          </p:cNvCxnSpPr>
          <p:nvPr/>
        </p:nvCxnSpPr>
        <p:spPr>
          <a:xfrm flipV="1">
            <a:off x="5554018" y="2066778"/>
            <a:ext cx="626408" cy="260083"/>
          </a:xfrm>
          <a:prstGeom prst="bentConnector3">
            <a:avLst>
              <a:gd name="adj1" fmla="val 99205"/>
            </a:avLst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ctor: Elbow 59">
            <a:extLst>
              <a:ext uri="{FF2B5EF4-FFF2-40B4-BE49-F238E27FC236}">
                <a16:creationId xmlns:a16="http://schemas.microsoft.com/office/drawing/2014/main" id="{C32DD595-FD7A-6BA8-2D84-3CA965912C1E}"/>
              </a:ext>
            </a:extLst>
          </p:cNvPr>
          <p:cNvCxnSpPr>
            <a:cxnSpLocks/>
          </p:cNvCxnSpPr>
          <p:nvPr/>
        </p:nvCxnSpPr>
        <p:spPr>
          <a:xfrm flipV="1">
            <a:off x="5528353" y="2039845"/>
            <a:ext cx="1717202" cy="287015"/>
          </a:xfrm>
          <a:prstGeom prst="bentConnector3">
            <a:avLst>
              <a:gd name="adj1" fmla="val 100258"/>
            </a:avLst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ctor: Elbow 71">
            <a:extLst>
              <a:ext uri="{FF2B5EF4-FFF2-40B4-BE49-F238E27FC236}">
                <a16:creationId xmlns:a16="http://schemas.microsoft.com/office/drawing/2014/main" id="{815AAA9F-DC96-4EF0-EF22-50D94DAA7324}"/>
              </a:ext>
            </a:extLst>
          </p:cNvPr>
          <p:cNvCxnSpPr>
            <a:cxnSpLocks/>
          </p:cNvCxnSpPr>
          <p:nvPr/>
        </p:nvCxnSpPr>
        <p:spPr>
          <a:xfrm flipV="1">
            <a:off x="5547136" y="2049861"/>
            <a:ext cx="2753141" cy="276999"/>
          </a:xfrm>
          <a:prstGeom prst="bentConnector3">
            <a:avLst>
              <a:gd name="adj1" fmla="val 100099"/>
            </a:avLst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DE675CD7-AEC5-5F7A-A6AB-9BB44AA2531A}"/>
              </a:ext>
            </a:extLst>
          </p:cNvPr>
          <p:cNvSpPr txBox="1"/>
          <p:nvPr/>
        </p:nvSpPr>
        <p:spPr>
          <a:xfrm>
            <a:off x="4738956" y="3837398"/>
            <a:ext cx="42766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dirty="0">
                <a:latin typeface="+mn-lt"/>
              </a:rPr>
              <a:t>Arrow Legend:</a:t>
            </a:r>
          </a:p>
          <a:p>
            <a:r>
              <a:rPr lang="en-US" sz="1200" b="0" dirty="0">
                <a:latin typeface="+mn-lt"/>
              </a:rPr>
              <a:t>Black: RDMA Read (Host procs to Workers)</a:t>
            </a:r>
          </a:p>
          <a:p>
            <a:r>
              <a:rPr lang="en-US" sz="1200" b="0" dirty="0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</a:rPr>
              <a:t>Blue: RDMA Write (Workers to “Root” Worker)</a:t>
            </a:r>
          </a:p>
          <a:p>
            <a:r>
              <a:rPr lang="en-US" sz="1200" b="0" dirty="0">
                <a:solidFill>
                  <a:schemeClr val="accent2"/>
                </a:solidFill>
                <a:latin typeface="+mn-lt"/>
              </a:rPr>
              <a:t>Orange: RDMA Write (“Root” Worker to Host Processes)</a:t>
            </a:r>
          </a:p>
        </p:txBody>
      </p:sp>
    </p:spTree>
    <p:extLst>
      <p:ext uri="{BB962C8B-B14F-4D97-AF65-F5344CB8AC3E}">
        <p14:creationId xmlns:p14="http://schemas.microsoft.com/office/powerpoint/2010/main" val="1026897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B542C-54E0-396B-AA38-F0A3E536A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Breakdown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899F32-9C17-67D4-BAA0-60EEEAB1CA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US" sz="2700" b="1" dirty="0">
                <a:solidFill>
                  <a:schemeClr val="accent3"/>
                </a:solidFill>
                <a:cs typeface="Calibri"/>
              </a:rPr>
              <a:t>Introduction, Problem Statement, Motivation</a:t>
            </a:r>
          </a:p>
          <a:p>
            <a:r>
              <a:rPr lang="en-US" sz="2700" b="1" dirty="0">
                <a:solidFill>
                  <a:schemeClr val="accent3"/>
                </a:solidFill>
                <a:cs typeface="Calibri"/>
              </a:rPr>
              <a:t>Design Choices and Important Terminology</a:t>
            </a:r>
          </a:p>
          <a:p>
            <a:r>
              <a:rPr lang="en-US" sz="2700" b="1" dirty="0">
                <a:solidFill>
                  <a:schemeClr val="accent3"/>
                </a:solidFill>
                <a:cs typeface="Calibri"/>
              </a:rPr>
              <a:t>Implementation</a:t>
            </a:r>
          </a:p>
          <a:p>
            <a:r>
              <a:rPr lang="en-US" sz="2700" b="1" dirty="0">
                <a:solidFill>
                  <a:srgbClr val="C00000"/>
                </a:solidFill>
                <a:cs typeface="Calibri"/>
              </a:rPr>
              <a:t>Experimental Results</a:t>
            </a:r>
          </a:p>
          <a:p>
            <a:r>
              <a:rPr lang="en-US" sz="2700" b="1" dirty="0">
                <a:cs typeface="Calibri"/>
              </a:rPr>
              <a:t>Conclusion and Future Work</a:t>
            </a:r>
          </a:p>
          <a:p>
            <a:endParaRPr lang="en-US" sz="2700" b="1" dirty="0">
              <a:cs typeface="Calibri"/>
            </a:endParaRPr>
          </a:p>
          <a:p>
            <a:endParaRPr lang="en-US" sz="2700" b="1" dirty="0">
              <a:cs typeface="Calibri"/>
            </a:endParaRPr>
          </a:p>
          <a:p>
            <a:endParaRPr lang="en-US" sz="2700" b="1" dirty="0">
              <a:cs typeface="Calibri"/>
            </a:endParaRPr>
          </a:p>
          <a:p>
            <a:endParaRPr lang="en-US" sz="2700" b="1" dirty="0">
              <a:cs typeface="Calibri"/>
            </a:endParaRPr>
          </a:p>
          <a:p>
            <a:endParaRPr lang="en-US" sz="2700" b="1" dirty="0">
              <a:cs typeface="Calibri"/>
            </a:endParaRPr>
          </a:p>
          <a:p>
            <a:endParaRPr lang="en-US" sz="2700" b="1" dirty="0">
              <a:cs typeface="Calibri"/>
            </a:endParaRPr>
          </a:p>
          <a:p>
            <a:endParaRPr lang="en-US" sz="2700" b="1" dirty="0">
              <a:cs typeface="Calibri"/>
            </a:endParaRPr>
          </a:p>
          <a:p>
            <a:endParaRPr lang="en-US" sz="2700" b="1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599744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C5F10-064C-11D2-1C31-4240EDBE2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645752"/>
          </a:xfrm>
        </p:spPr>
        <p:txBody>
          <a:bodyPr/>
          <a:lstStyle/>
          <a:p>
            <a:r>
              <a:rPr lang="en-US" dirty="0"/>
              <a:t>Experimental Testbed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B73371-CBC2-5135-DDB9-8037096C0F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919597"/>
            <a:ext cx="7886700" cy="3713126"/>
          </a:xfrm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normAutofit fontScale="92500"/>
          </a:bodyPr>
          <a:lstStyle/>
          <a:p>
            <a:r>
              <a:rPr lang="en-US" sz="2400" dirty="0"/>
              <a:t>“Thor” Partition of the HPC-AI Advisory Council (HPCAC) Cluster</a:t>
            </a:r>
          </a:p>
          <a:p>
            <a:pPr lvl="1"/>
            <a:r>
              <a:rPr lang="en-US" sz="2100" dirty="0"/>
              <a:t>32 Nodes, Dual-Socket  Intel® Xeon® 16-core CPUs E5-2697A V4 @ 2.60 GHz</a:t>
            </a:r>
          </a:p>
          <a:p>
            <a:pPr lvl="1"/>
            <a:r>
              <a:rPr lang="en-US" sz="2100" dirty="0"/>
              <a:t>NVIDIA ConnectX-6 HDR100 100Gb/s VPI Adapters</a:t>
            </a:r>
          </a:p>
          <a:p>
            <a:pPr lvl="1"/>
            <a:r>
              <a:rPr lang="en-US" sz="2100" dirty="0"/>
              <a:t>NVIDIA BlueField-2 SoC, HDR100 100Gb/s Adapters (one per node)</a:t>
            </a:r>
          </a:p>
          <a:p>
            <a:pPr lvl="1"/>
            <a:r>
              <a:rPr lang="en-US" sz="2100" dirty="0"/>
              <a:t>256GB DDR4 2400MHz RDIMMs per node</a:t>
            </a:r>
          </a:p>
          <a:p>
            <a:pPr lvl="1"/>
            <a:r>
              <a:rPr lang="en-US" sz="2100" dirty="0"/>
              <a:t>Since the time of this paper’s acceptance – 16 nodes also have BlueField-3’s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127990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606C8-4780-200E-02C8-2CBB29663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404237"/>
          </a:xfrm>
        </p:spPr>
        <p:txBody>
          <a:bodyPr>
            <a:normAutofit fontScale="90000"/>
          </a:bodyPr>
          <a:lstStyle/>
          <a:p>
            <a:r>
              <a:rPr lang="en-US" sz="3675" dirty="0">
                <a:cs typeface="Calibri Light"/>
              </a:rPr>
              <a:t>Experiments</a:t>
            </a:r>
            <a:r>
              <a:rPr lang="en-US" dirty="0">
                <a:cs typeface="Calibri Light"/>
              </a:rPr>
              <a:t> </a:t>
            </a:r>
            <a:r>
              <a:rPr lang="en-US" sz="3675" dirty="0">
                <a:cs typeface="Calibri Light"/>
              </a:rPr>
              <a:t>Performed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9E4844-2C5B-E109-C546-6E676ACBE7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797720"/>
            <a:ext cx="7886700" cy="3835003"/>
          </a:xfrm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US" dirty="0">
                <a:cs typeface="Calibri"/>
              </a:rPr>
              <a:t>8 nodes, 8 PPN on host</a:t>
            </a:r>
          </a:p>
          <a:p>
            <a:r>
              <a:rPr lang="en-US" dirty="0">
                <a:cs typeface="Calibri"/>
              </a:rPr>
              <a:t>Ranging from 1 worker (total) to 8 WPN on 8 DPUs (64 total workers)</a:t>
            </a:r>
          </a:p>
          <a:p>
            <a:pPr lvl="1"/>
            <a:r>
              <a:rPr lang="en-US" dirty="0">
                <a:cs typeface="Calibri"/>
              </a:rPr>
              <a:t>Powers of 2: 1, 2, 4, 8…</a:t>
            </a:r>
          </a:p>
          <a:p>
            <a:r>
              <a:rPr lang="en-US" dirty="0">
                <a:cs typeface="Calibri"/>
              </a:rPr>
              <a:t>Study message sizes from 256K to 4 MB</a:t>
            </a:r>
          </a:p>
          <a:p>
            <a:r>
              <a:rPr lang="en-US" dirty="0">
                <a:cs typeface="Calibri"/>
              </a:rPr>
              <a:t>Offload Efficiency: </a:t>
            </a:r>
            <a:br>
              <a:rPr lang="en-US" dirty="0">
                <a:cs typeface="Calibri"/>
              </a:rPr>
            </a:br>
            <a:r>
              <a:rPr lang="en-US" dirty="0">
                <a:cs typeface="Calibri"/>
              </a:rPr>
              <a:t>	(</a:t>
            </a:r>
            <a:r>
              <a:rPr lang="en-US" dirty="0" err="1">
                <a:cs typeface="Calibri"/>
              </a:rPr>
              <a:t>reference_time</a:t>
            </a:r>
            <a:r>
              <a:rPr lang="en-US" dirty="0">
                <a:cs typeface="Calibri"/>
              </a:rPr>
              <a:t>/max(</a:t>
            </a:r>
            <a:r>
              <a:rPr lang="en-US" dirty="0" err="1">
                <a:cs typeface="Calibri"/>
              </a:rPr>
              <a:t>pure_comm</a:t>
            </a:r>
            <a:r>
              <a:rPr lang="en-US" dirty="0">
                <a:cs typeface="Calibri"/>
              </a:rPr>
              <a:t>, compute)) * 100</a:t>
            </a:r>
          </a:p>
          <a:p>
            <a:r>
              <a:rPr lang="en-US">
                <a:cs typeface="Calibri"/>
              </a:rPr>
              <a:t>Show offload </a:t>
            </a:r>
            <a:r>
              <a:rPr lang="en-US" dirty="0">
                <a:cs typeface="Calibri"/>
              </a:rPr>
              <a:t>efficiency results for broadcast, gather, and </a:t>
            </a:r>
            <a:r>
              <a:rPr lang="en-US" dirty="0" err="1">
                <a:cs typeface="Calibri"/>
              </a:rPr>
              <a:t>allgather</a:t>
            </a:r>
            <a:r>
              <a:rPr lang="en-US" dirty="0">
                <a:cs typeface="Calibri"/>
              </a:rPr>
              <a:t> with both cyclic and block work</a:t>
            </a:r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56507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74995-F954-A404-604F-5B0118D04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471077"/>
          </a:xfrm>
        </p:spPr>
        <p:txBody>
          <a:bodyPr>
            <a:normAutofit fontScale="90000"/>
          </a:bodyPr>
          <a:lstStyle/>
          <a:p>
            <a:r>
              <a:rPr lang="en-US" dirty="0"/>
              <a:t>Sample Output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209774-87AF-B79D-1FA6-35F8CB2681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936" y="744921"/>
            <a:ext cx="7886700" cy="3263504"/>
          </a:xfrm>
        </p:spPr>
        <p:txBody>
          <a:bodyPr/>
          <a:lstStyle/>
          <a:p>
            <a:r>
              <a:rPr lang="en-US" dirty="0"/>
              <a:t>Example: 96 rank (8-node, 8-PPN, 4 WPN)</a:t>
            </a:r>
          </a:p>
          <a:p>
            <a:r>
              <a:rPr lang="en-US" dirty="0"/>
              <a:t>Outputs reference time, injected work time, pure comm time, measured overlap, and offload efficiency.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53690AE-9873-2B03-7610-BF99E76EBE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60" y="2144619"/>
            <a:ext cx="9098840" cy="1354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8156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D31F4-BCB5-657C-BBED-17676B92D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597810"/>
          </a:xfrm>
        </p:spPr>
        <p:txBody>
          <a:bodyPr>
            <a:noAutofit/>
          </a:bodyPr>
          <a:lstStyle/>
          <a:p>
            <a:r>
              <a:rPr lang="en-US" dirty="0">
                <a:cs typeface="Calibri Light"/>
              </a:rPr>
              <a:t>Offload Efficiency Results: Broadcast – Cyclic Work Assignment</a:t>
            </a:r>
            <a:endParaRPr lang="en-US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0AB873C0-8ACD-2A90-9637-2BD25216E38B}"/>
              </a:ext>
            </a:extLst>
          </p:cNvPr>
          <p:cNvGraphicFramePr>
            <a:graphicFrameLocks/>
          </p:cNvGraphicFramePr>
          <p:nvPr/>
        </p:nvGraphicFramePr>
        <p:xfrm>
          <a:off x="32536" y="1073875"/>
          <a:ext cx="4539464" cy="23312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9C544A04-A2A1-4598-86DA-18C4E6AE563D}"/>
              </a:ext>
            </a:extLst>
          </p:cNvPr>
          <p:cNvGraphicFramePr>
            <a:graphicFrameLocks/>
          </p:cNvGraphicFramePr>
          <p:nvPr/>
        </p:nvGraphicFramePr>
        <p:xfrm>
          <a:off x="4572000" y="1073875"/>
          <a:ext cx="4539464" cy="23312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C77AFED3-8871-1919-C1C5-920FF9A78BD1}"/>
              </a:ext>
            </a:extLst>
          </p:cNvPr>
          <p:cNvSpPr txBox="1"/>
          <p:nvPr/>
        </p:nvSpPr>
        <p:spPr>
          <a:xfrm>
            <a:off x="231258" y="3370792"/>
            <a:ext cx="84528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800" b="0" dirty="0">
                <a:latin typeface="+mn-lt"/>
              </a:rPr>
              <a:t>General takeaway: 1 WPN is a “sweet spot” for maximum efficiency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800" b="0" dirty="0">
                <a:latin typeface="+mn-lt"/>
              </a:rPr>
              <a:t>8 WPN: Incurs overhead from the BF-2’s single memory controller and limited cache sizes</a:t>
            </a:r>
          </a:p>
        </p:txBody>
      </p:sp>
    </p:spTree>
    <p:extLst>
      <p:ext uri="{BB962C8B-B14F-4D97-AF65-F5344CB8AC3E}">
        <p14:creationId xmlns:p14="http://schemas.microsoft.com/office/powerpoint/2010/main" val="18935420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D31F4-BCB5-657C-BBED-17676B92D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597810"/>
          </a:xfrm>
        </p:spPr>
        <p:txBody>
          <a:bodyPr>
            <a:noAutofit/>
          </a:bodyPr>
          <a:lstStyle/>
          <a:p>
            <a:r>
              <a:rPr lang="en-US" dirty="0">
                <a:cs typeface="Calibri Light"/>
              </a:rPr>
              <a:t>Offload Efficiency Results: Broadcast – Block Work Assignment</a:t>
            </a:r>
            <a:endParaRPr lang="en-US" dirty="0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E43E6DA6-7404-46FD-8AE3-93AEE0F62B5F}"/>
              </a:ext>
            </a:extLst>
          </p:cNvPr>
          <p:cNvGraphicFramePr>
            <a:graphicFrameLocks/>
          </p:cNvGraphicFramePr>
          <p:nvPr/>
        </p:nvGraphicFramePr>
        <p:xfrm>
          <a:off x="-55821" y="1015983"/>
          <a:ext cx="4436269" cy="23548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FEA7477D-978A-4FF1-AA13-054767F108C7}"/>
              </a:ext>
            </a:extLst>
          </p:cNvPr>
          <p:cNvGraphicFramePr>
            <a:graphicFrameLocks/>
          </p:cNvGraphicFramePr>
          <p:nvPr/>
        </p:nvGraphicFramePr>
        <p:xfrm>
          <a:off x="4516179" y="1015983"/>
          <a:ext cx="4572000" cy="23548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527FBECD-6A6B-5E44-A532-742B91D9B1DD}"/>
              </a:ext>
            </a:extLst>
          </p:cNvPr>
          <p:cNvSpPr txBox="1"/>
          <p:nvPr/>
        </p:nvSpPr>
        <p:spPr>
          <a:xfrm>
            <a:off x="215309" y="3515121"/>
            <a:ext cx="84528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800" b="0" dirty="0">
                <a:latin typeface="+mn-lt"/>
              </a:rPr>
              <a:t>General takeaway: 1 WPN is a “sweet spot” for maximum efficiency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800" b="0" dirty="0">
                <a:latin typeface="+mn-lt"/>
              </a:rPr>
              <a:t>8 WPN: Incurs overhead from the BF-2’s single memory controller and limited cache sizes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800" b="0" dirty="0">
                <a:latin typeface="+mn-lt"/>
              </a:rPr>
              <a:t>6 WPN shows a larger work imbalance in the block work assignment setup</a:t>
            </a:r>
          </a:p>
        </p:txBody>
      </p:sp>
    </p:spTree>
    <p:extLst>
      <p:ext uri="{BB962C8B-B14F-4D97-AF65-F5344CB8AC3E}">
        <p14:creationId xmlns:p14="http://schemas.microsoft.com/office/powerpoint/2010/main" val="38683483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D31F4-BCB5-657C-BBED-17676B92D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5952"/>
            <a:ext cx="7886700" cy="597810"/>
          </a:xfrm>
        </p:spPr>
        <p:txBody>
          <a:bodyPr>
            <a:noAutofit/>
          </a:bodyPr>
          <a:lstStyle/>
          <a:p>
            <a:r>
              <a:rPr lang="en-US" dirty="0">
                <a:cs typeface="Calibri Light"/>
              </a:rPr>
              <a:t>Offload Efficiency Results: Gather – Cyclic Work Assignment</a:t>
            </a:r>
            <a:endParaRPr lang="en-US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0DA1C0BC-2AF4-42EF-8D17-63128CBD6536}"/>
              </a:ext>
            </a:extLst>
          </p:cNvPr>
          <p:cNvGraphicFramePr>
            <a:graphicFrameLocks/>
          </p:cNvGraphicFramePr>
          <p:nvPr/>
        </p:nvGraphicFramePr>
        <p:xfrm>
          <a:off x="70945" y="978371"/>
          <a:ext cx="4501055" cy="23341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7D0E9FD1-7304-4DB9-A7DF-ADF8DE7EC8AB}"/>
              </a:ext>
            </a:extLst>
          </p:cNvPr>
          <p:cNvGraphicFramePr>
            <a:graphicFrameLocks/>
          </p:cNvGraphicFramePr>
          <p:nvPr/>
        </p:nvGraphicFramePr>
        <p:xfrm>
          <a:off x="4572001" y="978370"/>
          <a:ext cx="4501055" cy="23341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1C0CF7F-9916-0F4A-F093-21EB477CD381}"/>
              </a:ext>
            </a:extLst>
          </p:cNvPr>
          <p:cNvSpPr txBox="1"/>
          <p:nvPr/>
        </p:nvSpPr>
        <p:spPr>
          <a:xfrm>
            <a:off x="390747" y="3312529"/>
            <a:ext cx="83492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800" b="0" dirty="0">
                <a:latin typeface="+mn-lt"/>
              </a:rPr>
              <a:t>1 Worker: Adds overhead of an “intermediate” process to write to the root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800" b="0" dirty="0">
                <a:latin typeface="+mn-lt"/>
              </a:rPr>
              <a:t>Similar trends to the “Broadcast” results</a:t>
            </a:r>
          </a:p>
        </p:txBody>
      </p:sp>
    </p:spTree>
    <p:extLst>
      <p:ext uri="{BB962C8B-B14F-4D97-AF65-F5344CB8AC3E}">
        <p14:creationId xmlns:p14="http://schemas.microsoft.com/office/powerpoint/2010/main" val="30723146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D31F4-BCB5-657C-BBED-17676B92D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5952"/>
            <a:ext cx="7886700" cy="597810"/>
          </a:xfrm>
        </p:spPr>
        <p:txBody>
          <a:bodyPr>
            <a:noAutofit/>
          </a:bodyPr>
          <a:lstStyle/>
          <a:p>
            <a:r>
              <a:rPr lang="en-US" dirty="0">
                <a:cs typeface="Calibri Light"/>
              </a:rPr>
              <a:t>Offload Efficiency Results: Gather – Block Work Assignment</a:t>
            </a:r>
            <a:endParaRPr lang="en-US" dirty="0"/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ED707B08-9B4E-491F-95E9-831193AA2C33}"/>
              </a:ext>
            </a:extLst>
          </p:cNvPr>
          <p:cNvGraphicFramePr>
            <a:graphicFrameLocks/>
          </p:cNvGraphicFramePr>
          <p:nvPr/>
        </p:nvGraphicFramePr>
        <p:xfrm>
          <a:off x="141890" y="980854"/>
          <a:ext cx="4501055" cy="23106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A84C1430-429F-4B5F-9C83-24BCF4BDB990}"/>
              </a:ext>
            </a:extLst>
          </p:cNvPr>
          <p:cNvGraphicFramePr>
            <a:graphicFrameLocks/>
          </p:cNvGraphicFramePr>
          <p:nvPr/>
        </p:nvGraphicFramePr>
        <p:xfrm>
          <a:off x="4642945" y="980854"/>
          <a:ext cx="4501055" cy="23106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5AB74256-9C73-797B-C826-EB492B6074B1}"/>
              </a:ext>
            </a:extLst>
          </p:cNvPr>
          <p:cNvSpPr txBox="1"/>
          <p:nvPr/>
        </p:nvSpPr>
        <p:spPr>
          <a:xfrm>
            <a:off x="390747" y="3312529"/>
            <a:ext cx="83492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800" b="0" dirty="0">
                <a:latin typeface="+mn-lt"/>
              </a:rPr>
              <a:t>1 Worker: Adds overhead of an “intermediate” process to write to the root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800" b="0" dirty="0">
                <a:latin typeface="+mn-lt"/>
              </a:rPr>
              <a:t>Similar trends to the “Broadcast” results</a:t>
            </a:r>
          </a:p>
        </p:txBody>
      </p:sp>
    </p:spTree>
    <p:extLst>
      <p:ext uri="{BB962C8B-B14F-4D97-AF65-F5344CB8AC3E}">
        <p14:creationId xmlns:p14="http://schemas.microsoft.com/office/powerpoint/2010/main" val="25915691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D31F4-BCB5-657C-BBED-17676B92D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9177"/>
            <a:ext cx="7886700" cy="597810"/>
          </a:xfrm>
        </p:spPr>
        <p:txBody>
          <a:bodyPr>
            <a:noAutofit/>
          </a:bodyPr>
          <a:lstStyle/>
          <a:p>
            <a:r>
              <a:rPr lang="en-US" dirty="0">
                <a:cs typeface="Calibri Light"/>
              </a:rPr>
              <a:t>Offload Efficiency Results: </a:t>
            </a:r>
            <a:r>
              <a:rPr lang="en-US" dirty="0" err="1">
                <a:cs typeface="Calibri Light"/>
              </a:rPr>
              <a:t>Allgather</a:t>
            </a:r>
            <a:r>
              <a:rPr lang="en-US" dirty="0">
                <a:cs typeface="Calibri Light"/>
              </a:rPr>
              <a:t> (Single-Root Worker) – Cyclic Work Assignment</a:t>
            </a:r>
            <a:endParaRPr lang="en-US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3E149C32-B0EF-F7FC-1A0F-3E46C3372C7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8672522"/>
              </p:ext>
            </p:extLst>
          </p:nvPr>
        </p:nvGraphicFramePr>
        <p:xfrm>
          <a:off x="114793" y="948956"/>
          <a:ext cx="4457207" cy="24926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1E7ED38A-7902-4924-BB1E-F28BA88B073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041442"/>
              </p:ext>
            </p:extLst>
          </p:nvPr>
        </p:nvGraphicFramePr>
        <p:xfrm>
          <a:off x="4572000" y="948956"/>
          <a:ext cx="4243388" cy="2400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AC8F90B2-CE35-FED2-CCA2-086FDD83978D}"/>
              </a:ext>
            </a:extLst>
          </p:cNvPr>
          <p:cNvSpPr txBox="1"/>
          <p:nvPr/>
        </p:nvSpPr>
        <p:spPr>
          <a:xfrm>
            <a:off x="486439" y="3349256"/>
            <a:ext cx="82614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800" b="0" dirty="0">
                <a:latin typeface="+mn-lt"/>
              </a:rPr>
              <a:t>Gather and Broadcast placed back-to-back incurs massive overhead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800" b="0" dirty="0">
                <a:latin typeface="+mn-lt"/>
              </a:rPr>
              <a:t>Slight degradations with increase in message size</a:t>
            </a:r>
          </a:p>
        </p:txBody>
      </p:sp>
    </p:spTree>
    <p:extLst>
      <p:ext uri="{BB962C8B-B14F-4D97-AF65-F5344CB8AC3E}">
        <p14:creationId xmlns:p14="http://schemas.microsoft.com/office/powerpoint/2010/main" val="27049009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D31F4-BCB5-657C-BBED-17676B92D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9177"/>
            <a:ext cx="7886700" cy="597810"/>
          </a:xfrm>
        </p:spPr>
        <p:txBody>
          <a:bodyPr>
            <a:noAutofit/>
          </a:bodyPr>
          <a:lstStyle/>
          <a:p>
            <a:r>
              <a:rPr lang="en-US" dirty="0">
                <a:cs typeface="Calibri Light"/>
              </a:rPr>
              <a:t>Offload Efficiency Results: </a:t>
            </a:r>
            <a:r>
              <a:rPr lang="en-US" dirty="0" err="1">
                <a:cs typeface="Calibri Light"/>
              </a:rPr>
              <a:t>Allgather</a:t>
            </a:r>
            <a:r>
              <a:rPr lang="en-US" dirty="0">
                <a:cs typeface="Calibri Light"/>
              </a:rPr>
              <a:t> (Single-Root Worker) – Block Work Assignment</a:t>
            </a:r>
            <a:endParaRPr lang="en-US" dirty="0"/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F6FDC35E-23C2-40F3-8766-ABBF93C690F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8405184"/>
              </p:ext>
            </p:extLst>
          </p:nvPr>
        </p:nvGraphicFramePr>
        <p:xfrm>
          <a:off x="0" y="874706"/>
          <a:ext cx="4481623" cy="25668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034332A1-B3D7-47B9-8558-2FCCC40B118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781167"/>
              </p:ext>
            </p:extLst>
          </p:nvPr>
        </p:nvGraphicFramePr>
        <p:xfrm>
          <a:off x="4572000" y="874704"/>
          <a:ext cx="4572000" cy="25668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7AD4268-D3BD-00E6-A730-ADA6C358F5B6}"/>
              </a:ext>
            </a:extLst>
          </p:cNvPr>
          <p:cNvSpPr txBox="1"/>
          <p:nvPr/>
        </p:nvSpPr>
        <p:spPr>
          <a:xfrm>
            <a:off x="486439" y="3349256"/>
            <a:ext cx="82614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800" b="0" dirty="0">
                <a:latin typeface="+mn-lt"/>
              </a:rPr>
              <a:t>Gather and Broadcast placed back-to-back incurs massive overhead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800" b="0" dirty="0">
                <a:latin typeface="+mn-lt"/>
              </a:rPr>
              <a:t>Slight degradations with increase in message size</a:t>
            </a:r>
          </a:p>
        </p:txBody>
      </p:sp>
    </p:spTree>
    <p:extLst>
      <p:ext uri="{BB962C8B-B14F-4D97-AF65-F5344CB8AC3E}">
        <p14:creationId xmlns:p14="http://schemas.microsoft.com/office/powerpoint/2010/main" val="27040624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D31F4-BCB5-657C-BBED-17676B92D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9177"/>
            <a:ext cx="7886700" cy="597810"/>
          </a:xfrm>
        </p:spPr>
        <p:txBody>
          <a:bodyPr>
            <a:noAutofit/>
          </a:bodyPr>
          <a:lstStyle/>
          <a:p>
            <a:r>
              <a:rPr lang="en-US" dirty="0">
                <a:cs typeface="Calibri Light"/>
              </a:rPr>
              <a:t>Offload Efficiency Results: </a:t>
            </a:r>
            <a:r>
              <a:rPr lang="en-US" dirty="0" err="1">
                <a:cs typeface="Calibri Light"/>
              </a:rPr>
              <a:t>Allgather</a:t>
            </a:r>
            <a:r>
              <a:rPr lang="en-US" dirty="0">
                <a:cs typeface="Calibri Light"/>
              </a:rPr>
              <a:t> </a:t>
            </a:r>
            <a:br>
              <a:rPr lang="en-US" dirty="0">
                <a:cs typeface="Calibri Light"/>
              </a:rPr>
            </a:br>
            <a:r>
              <a:rPr lang="en-US" dirty="0">
                <a:cs typeface="Calibri Light"/>
              </a:rPr>
              <a:t>(Efficient Use of Multiple Workers)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19DC0B4-14DD-0BD5-3543-C52AAB7065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79771"/>
            <a:ext cx="7886700" cy="3552952"/>
          </a:xfrm>
        </p:spPr>
        <p:txBody>
          <a:bodyPr>
            <a:normAutofit/>
          </a:bodyPr>
          <a:lstStyle/>
          <a:p>
            <a:r>
              <a:rPr lang="en-US" sz="2400" dirty="0"/>
              <a:t>“Track” buffers by marking when initializing commands for RDMA reads and writes</a:t>
            </a:r>
          </a:p>
          <a:p>
            <a:r>
              <a:rPr lang="en-US" sz="2400" dirty="0"/>
              <a:t>Allows for multiple DPUs to write to multiple hosts without overwriting</a:t>
            </a:r>
          </a:p>
          <a:p>
            <a:pPr lvl="1"/>
            <a:r>
              <a:rPr lang="en-US" sz="2100" dirty="0"/>
              <a:t>To show a more efficient approach in benchmarking the offload efficiency of SmartNICs for All-to-all-based communication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839418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D31F4-BCB5-657C-BBED-17676B92D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118" y="297683"/>
            <a:ext cx="8591765" cy="597810"/>
          </a:xfrm>
        </p:spPr>
        <p:txBody>
          <a:bodyPr>
            <a:noAutofit/>
          </a:bodyPr>
          <a:lstStyle/>
          <a:p>
            <a:r>
              <a:rPr lang="en-US" dirty="0">
                <a:cs typeface="Calibri Light"/>
              </a:rPr>
              <a:t>Offload Efficiency Results: </a:t>
            </a:r>
            <a:r>
              <a:rPr lang="en-US" dirty="0" err="1">
                <a:cs typeface="Calibri Light"/>
              </a:rPr>
              <a:t>Allgather</a:t>
            </a:r>
            <a:r>
              <a:rPr lang="en-US" dirty="0">
                <a:cs typeface="Calibri Light"/>
              </a:rPr>
              <a:t> (Efficient Use of Multiple Workers – Cyclic Work Assignment)</a:t>
            </a:r>
            <a:endParaRPr lang="en-US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36B6BC52-19D5-C72B-F000-10B0CCFCDB0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4944702"/>
              </p:ext>
            </p:extLst>
          </p:nvPr>
        </p:nvGraphicFramePr>
        <p:xfrm>
          <a:off x="0" y="1337388"/>
          <a:ext cx="4700588" cy="22824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348667E7-E246-6A32-69F0-07717CC3FA8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855585"/>
              </p:ext>
            </p:extLst>
          </p:nvPr>
        </p:nvGraphicFramePr>
        <p:xfrm>
          <a:off x="4669276" y="1337388"/>
          <a:ext cx="4474724" cy="22824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B0053B3-B864-A8EF-24A6-B518A107CE9C}"/>
              </a:ext>
            </a:extLst>
          </p:cNvPr>
          <p:cNvSpPr txBox="1"/>
          <p:nvPr/>
        </p:nvSpPr>
        <p:spPr>
          <a:xfrm>
            <a:off x="111642" y="3716080"/>
            <a:ext cx="8875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800" b="0" dirty="0">
                <a:latin typeface="+mn-lt"/>
              </a:rPr>
              <a:t>1 worker (total) to 1 WPN: 1.3-2X improvement in efficiency with the addition of workers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800" b="0" dirty="0">
                <a:latin typeface="+mn-lt"/>
              </a:rPr>
              <a:t>2 WPN – 6 WPN: Predictable trend of decreasing offload efficiency</a:t>
            </a:r>
          </a:p>
        </p:txBody>
      </p:sp>
    </p:spTree>
    <p:extLst>
      <p:ext uri="{BB962C8B-B14F-4D97-AF65-F5344CB8AC3E}">
        <p14:creationId xmlns:p14="http://schemas.microsoft.com/office/powerpoint/2010/main" val="38770221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B542C-54E0-396B-AA38-F0A3E536A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Breakdown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899F32-9C17-67D4-BAA0-60EEEAB1CA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US" sz="2700" b="1" dirty="0">
                <a:solidFill>
                  <a:schemeClr val="accent3"/>
                </a:solidFill>
                <a:cs typeface="Calibri"/>
              </a:rPr>
              <a:t>Introduction, Problem Statement, Motivation</a:t>
            </a:r>
          </a:p>
          <a:p>
            <a:r>
              <a:rPr lang="en-US" sz="2700" b="1" dirty="0">
                <a:solidFill>
                  <a:schemeClr val="accent3"/>
                </a:solidFill>
                <a:cs typeface="Calibri"/>
              </a:rPr>
              <a:t>Design Choices and Important Terminology</a:t>
            </a:r>
          </a:p>
          <a:p>
            <a:r>
              <a:rPr lang="en-US" sz="2700" b="1" dirty="0">
                <a:solidFill>
                  <a:schemeClr val="accent3"/>
                </a:solidFill>
                <a:cs typeface="Calibri"/>
              </a:rPr>
              <a:t>Implementation</a:t>
            </a:r>
          </a:p>
          <a:p>
            <a:r>
              <a:rPr lang="en-US" sz="2700" b="1" dirty="0">
                <a:solidFill>
                  <a:schemeClr val="accent3"/>
                </a:solidFill>
                <a:cs typeface="Calibri"/>
              </a:rPr>
              <a:t>Experimental Results</a:t>
            </a:r>
          </a:p>
          <a:p>
            <a:r>
              <a:rPr lang="en-US" sz="2700" b="1" dirty="0">
                <a:solidFill>
                  <a:srgbClr val="C00000"/>
                </a:solidFill>
                <a:cs typeface="Calibri"/>
              </a:rPr>
              <a:t>Conclusion and Future Work</a:t>
            </a:r>
          </a:p>
          <a:p>
            <a:endParaRPr lang="en-US" sz="2700" b="1" dirty="0">
              <a:cs typeface="Calibri"/>
            </a:endParaRPr>
          </a:p>
          <a:p>
            <a:endParaRPr lang="en-US" sz="2700" b="1" dirty="0">
              <a:cs typeface="Calibri"/>
            </a:endParaRPr>
          </a:p>
          <a:p>
            <a:endParaRPr lang="en-US" sz="2700" b="1" dirty="0">
              <a:cs typeface="Calibri"/>
            </a:endParaRPr>
          </a:p>
          <a:p>
            <a:endParaRPr lang="en-US" sz="2700" b="1" dirty="0">
              <a:cs typeface="Calibri"/>
            </a:endParaRPr>
          </a:p>
          <a:p>
            <a:endParaRPr lang="en-US" sz="2700" b="1" dirty="0">
              <a:cs typeface="Calibri"/>
            </a:endParaRPr>
          </a:p>
          <a:p>
            <a:endParaRPr lang="en-US" sz="2700" b="1" dirty="0">
              <a:cs typeface="Calibri"/>
            </a:endParaRPr>
          </a:p>
          <a:p>
            <a:endParaRPr lang="en-US" sz="2700" b="1" dirty="0">
              <a:cs typeface="Calibri"/>
            </a:endParaRPr>
          </a:p>
          <a:p>
            <a:endParaRPr lang="en-US" sz="2700" b="1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334854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23E17-0381-5314-7B73-F824B0E99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Conclusion/Future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EE00BB-07D1-520C-A52C-58EDAA9D07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Introduction of a new, DPU-Aware Microbenchmark Suite</a:t>
            </a:r>
          </a:p>
          <a:p>
            <a:r>
              <a:rPr lang="en-US" dirty="0"/>
              <a:t>Explored three communication patterns/algorithms </a:t>
            </a:r>
          </a:p>
          <a:p>
            <a:r>
              <a:rPr lang="en-US" dirty="0"/>
              <a:t>Generalize the benchmarks to other programming models</a:t>
            </a:r>
          </a:p>
          <a:p>
            <a:r>
              <a:rPr lang="en-US" dirty="0"/>
              <a:t>Generalize the work to other SmartNICs</a:t>
            </a:r>
          </a:p>
        </p:txBody>
      </p:sp>
    </p:spTree>
    <p:extLst>
      <p:ext uri="{BB962C8B-B14F-4D97-AF65-F5344CB8AC3E}">
        <p14:creationId xmlns:p14="http://schemas.microsoft.com/office/powerpoint/2010/main" val="40531996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6AB31C1-2033-DC29-2041-0B0257E6E0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892" y="758600"/>
            <a:ext cx="7867996" cy="3828011"/>
          </a:xfrm>
        </p:spPr>
        <p:txBody>
          <a:bodyPr/>
          <a:lstStyle/>
          <a:p>
            <a:r>
              <a:rPr lang="en-US" dirty="0"/>
              <a:t>Follow this QR Code!!</a:t>
            </a:r>
          </a:p>
          <a:p>
            <a:r>
              <a:rPr lang="en-US" dirty="0"/>
              <a:t>Talks all day, every day, Tuesday-Thursday!!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D8C567A-EC5E-E1DB-8602-A7813D449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Want to see more talks at the OSU Booth?</a:t>
            </a:r>
          </a:p>
        </p:txBody>
      </p:sp>
      <p:pic>
        <p:nvPicPr>
          <p:cNvPr id="1026" name="Picture 2" descr="Image preview">
            <a:extLst>
              <a:ext uri="{FF2B5EF4-FFF2-40B4-BE49-F238E27FC236}">
                <a16:creationId xmlns:a16="http://schemas.microsoft.com/office/drawing/2014/main" id="{2977D026-124B-2EBA-6C8C-77874C3502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7140" y="1557550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6627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81892" y="79532"/>
            <a:ext cx="8096596" cy="579575"/>
          </a:xfrm>
        </p:spPr>
        <p:txBody>
          <a:bodyPr/>
          <a:lstStyle/>
          <a:p>
            <a:pPr algn="ctr"/>
            <a:r>
              <a:rPr lang="en-US" sz="3600" dirty="0"/>
              <a:t>Thank You!</a:t>
            </a:r>
          </a:p>
        </p:txBody>
      </p:sp>
      <p:grpSp>
        <p:nvGrpSpPr>
          <p:cNvPr id="9" name="Group 4"/>
          <p:cNvGrpSpPr>
            <a:grpSpLocks/>
          </p:cNvGrpSpPr>
          <p:nvPr/>
        </p:nvGrpSpPr>
        <p:grpSpPr bwMode="auto">
          <a:xfrm>
            <a:off x="3782968" y="1329781"/>
            <a:ext cx="1524000" cy="1143000"/>
            <a:chOff x="1584" y="1008"/>
            <a:chExt cx="624" cy="576"/>
          </a:xfrm>
        </p:grpSpPr>
        <p:sp>
          <p:nvSpPr>
            <p:cNvPr id="10" name="Oval 5"/>
            <p:cNvSpPr>
              <a:spLocks noChangeArrowheads="1"/>
            </p:cNvSpPr>
            <p:nvPr/>
          </p:nvSpPr>
          <p:spPr bwMode="auto">
            <a:xfrm>
              <a:off x="1657" y="1051"/>
              <a:ext cx="479" cy="424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rgbClr val="440000"/>
                </a:gs>
              </a:gsLst>
              <a:path path="rect">
                <a:fillToRect r="100000" b="100000"/>
              </a:path>
            </a:gradFill>
            <a:ln w="9525" algn="ctr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grpSp>
          <p:nvGrpSpPr>
            <p:cNvPr id="11" name="Group 6"/>
            <p:cNvGrpSpPr>
              <a:grpSpLocks/>
            </p:cNvGrpSpPr>
            <p:nvPr/>
          </p:nvGrpSpPr>
          <p:grpSpPr bwMode="auto">
            <a:xfrm>
              <a:off x="1731" y="1122"/>
              <a:ext cx="111" cy="71"/>
              <a:chOff x="1440" y="1200"/>
              <a:chExt cx="864" cy="720"/>
            </a:xfrm>
          </p:grpSpPr>
          <p:sp>
            <p:nvSpPr>
              <p:cNvPr id="107" name="Rectangle 7"/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08" name="Rectangle 8"/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09" name="Rectangle 9"/>
              <p:cNvSpPr>
                <a:spLocks noChangeArrowheads="1"/>
              </p:cNvSpPr>
              <p:nvPr/>
            </p:nvSpPr>
            <p:spPr bwMode="auto">
              <a:xfrm>
                <a:off x="1632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10" name="Rectangle 10"/>
              <p:cNvSpPr>
                <a:spLocks noChangeArrowheads="1"/>
              </p:cNvSpPr>
              <p:nvPr/>
            </p:nvSpPr>
            <p:spPr bwMode="auto">
              <a:xfrm>
                <a:off x="1968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11" name="Oval 11"/>
              <p:cNvSpPr>
                <a:spLocks noChangeArrowheads="1"/>
              </p:cNvSpPr>
              <p:nvPr/>
            </p:nvSpPr>
            <p:spPr bwMode="auto">
              <a:xfrm>
                <a:off x="1440" y="1200"/>
                <a:ext cx="864" cy="720"/>
              </a:xfrm>
              <a:prstGeom prst="ellipse">
                <a:avLst/>
              </a:prstGeom>
              <a:noFill/>
              <a:ln w="9525" algn="ctr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12" name="Line 12"/>
              <p:cNvSpPr>
                <a:spLocks noChangeShapeType="1"/>
              </p:cNvSpPr>
              <p:nvPr/>
            </p:nvSpPr>
            <p:spPr bwMode="auto">
              <a:xfrm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3" name="Line 13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4" name="Line 14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5" name="Line 15"/>
              <p:cNvSpPr>
                <a:spLocks noChangeShapeType="1"/>
              </p:cNvSpPr>
              <p:nvPr/>
            </p:nvSpPr>
            <p:spPr bwMode="auto">
              <a:xfrm>
                <a:off x="2064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6" name="Line 16"/>
              <p:cNvSpPr>
                <a:spLocks noChangeShapeType="1"/>
              </p:cNvSpPr>
              <p:nvPr/>
            </p:nvSpPr>
            <p:spPr bwMode="auto">
              <a:xfrm>
                <a:off x="1824" y="1392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7" name="Line 17"/>
              <p:cNvSpPr>
                <a:spLocks noChangeShapeType="1"/>
              </p:cNvSpPr>
              <p:nvPr/>
            </p:nvSpPr>
            <p:spPr bwMode="auto">
              <a:xfrm>
                <a:off x="1824" y="1728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12" name="Group 18"/>
            <p:cNvGrpSpPr>
              <a:grpSpLocks/>
            </p:cNvGrpSpPr>
            <p:nvPr/>
          </p:nvGrpSpPr>
          <p:grpSpPr bwMode="auto">
            <a:xfrm>
              <a:off x="1977" y="1322"/>
              <a:ext cx="110" cy="71"/>
              <a:chOff x="1440" y="1200"/>
              <a:chExt cx="864" cy="720"/>
            </a:xfrm>
          </p:grpSpPr>
          <p:sp>
            <p:nvSpPr>
              <p:cNvPr id="96" name="Rectangle 19"/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97" name="Rectangle 20"/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98" name="Rectangle 21"/>
              <p:cNvSpPr>
                <a:spLocks noChangeArrowheads="1"/>
              </p:cNvSpPr>
              <p:nvPr/>
            </p:nvSpPr>
            <p:spPr bwMode="auto">
              <a:xfrm>
                <a:off x="1632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99" name="Rectangle 22"/>
              <p:cNvSpPr>
                <a:spLocks noChangeArrowheads="1"/>
              </p:cNvSpPr>
              <p:nvPr/>
            </p:nvSpPr>
            <p:spPr bwMode="auto">
              <a:xfrm>
                <a:off x="1968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00" name="Oval 23"/>
              <p:cNvSpPr>
                <a:spLocks noChangeArrowheads="1"/>
              </p:cNvSpPr>
              <p:nvPr/>
            </p:nvSpPr>
            <p:spPr bwMode="auto">
              <a:xfrm>
                <a:off x="1440" y="1200"/>
                <a:ext cx="864" cy="720"/>
              </a:xfrm>
              <a:prstGeom prst="ellipse">
                <a:avLst/>
              </a:prstGeom>
              <a:noFill/>
              <a:ln w="9525" algn="ctr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01" name="Line 24"/>
              <p:cNvSpPr>
                <a:spLocks noChangeShapeType="1"/>
              </p:cNvSpPr>
              <p:nvPr/>
            </p:nvSpPr>
            <p:spPr bwMode="auto">
              <a:xfrm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2" name="Line 25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3" name="Line 26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4" name="Line 27"/>
              <p:cNvSpPr>
                <a:spLocks noChangeShapeType="1"/>
              </p:cNvSpPr>
              <p:nvPr/>
            </p:nvSpPr>
            <p:spPr bwMode="auto">
              <a:xfrm>
                <a:off x="2064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5" name="Line 28"/>
              <p:cNvSpPr>
                <a:spLocks noChangeShapeType="1"/>
              </p:cNvSpPr>
              <p:nvPr/>
            </p:nvSpPr>
            <p:spPr bwMode="auto">
              <a:xfrm>
                <a:off x="1824" y="1392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6" name="Line 29"/>
              <p:cNvSpPr>
                <a:spLocks noChangeShapeType="1"/>
              </p:cNvSpPr>
              <p:nvPr/>
            </p:nvSpPr>
            <p:spPr bwMode="auto">
              <a:xfrm>
                <a:off x="1824" y="1728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13" name="Group 30"/>
            <p:cNvGrpSpPr>
              <a:grpSpLocks/>
            </p:cNvGrpSpPr>
            <p:nvPr/>
          </p:nvGrpSpPr>
          <p:grpSpPr bwMode="auto">
            <a:xfrm>
              <a:off x="1854" y="1393"/>
              <a:ext cx="110" cy="71"/>
              <a:chOff x="1440" y="1200"/>
              <a:chExt cx="864" cy="720"/>
            </a:xfrm>
          </p:grpSpPr>
          <p:sp>
            <p:nvSpPr>
              <p:cNvPr id="85" name="Rectangle 31"/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86" name="Rectangle 32"/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87" name="Rectangle 33"/>
              <p:cNvSpPr>
                <a:spLocks noChangeArrowheads="1"/>
              </p:cNvSpPr>
              <p:nvPr/>
            </p:nvSpPr>
            <p:spPr bwMode="auto">
              <a:xfrm>
                <a:off x="1632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88" name="Rectangle 34"/>
              <p:cNvSpPr>
                <a:spLocks noChangeArrowheads="1"/>
              </p:cNvSpPr>
              <p:nvPr/>
            </p:nvSpPr>
            <p:spPr bwMode="auto">
              <a:xfrm>
                <a:off x="1968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89" name="Oval 35"/>
              <p:cNvSpPr>
                <a:spLocks noChangeArrowheads="1"/>
              </p:cNvSpPr>
              <p:nvPr/>
            </p:nvSpPr>
            <p:spPr bwMode="auto">
              <a:xfrm>
                <a:off x="1440" y="1200"/>
                <a:ext cx="864" cy="720"/>
              </a:xfrm>
              <a:prstGeom prst="ellipse">
                <a:avLst/>
              </a:prstGeom>
              <a:noFill/>
              <a:ln w="9525" algn="ctr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90" name="Line 36"/>
              <p:cNvSpPr>
                <a:spLocks noChangeShapeType="1"/>
              </p:cNvSpPr>
              <p:nvPr/>
            </p:nvSpPr>
            <p:spPr bwMode="auto">
              <a:xfrm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1" name="Line 37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" name="Line 38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3" name="Line 39"/>
              <p:cNvSpPr>
                <a:spLocks noChangeShapeType="1"/>
              </p:cNvSpPr>
              <p:nvPr/>
            </p:nvSpPr>
            <p:spPr bwMode="auto">
              <a:xfrm>
                <a:off x="2064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4" name="Line 40"/>
              <p:cNvSpPr>
                <a:spLocks noChangeShapeType="1"/>
              </p:cNvSpPr>
              <p:nvPr/>
            </p:nvSpPr>
            <p:spPr bwMode="auto">
              <a:xfrm>
                <a:off x="1824" y="1392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5" name="Line 41"/>
              <p:cNvSpPr>
                <a:spLocks noChangeShapeType="1"/>
              </p:cNvSpPr>
              <p:nvPr/>
            </p:nvSpPr>
            <p:spPr bwMode="auto">
              <a:xfrm>
                <a:off x="1824" y="1728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14" name="Group 42"/>
            <p:cNvGrpSpPr>
              <a:grpSpLocks/>
            </p:cNvGrpSpPr>
            <p:nvPr/>
          </p:nvGrpSpPr>
          <p:grpSpPr bwMode="auto">
            <a:xfrm>
              <a:off x="1964" y="1134"/>
              <a:ext cx="111" cy="71"/>
              <a:chOff x="1440" y="1200"/>
              <a:chExt cx="864" cy="720"/>
            </a:xfrm>
          </p:grpSpPr>
          <p:sp>
            <p:nvSpPr>
              <p:cNvPr id="74" name="Rectangle 43"/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75" name="Rectangle 44"/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76" name="Rectangle 45"/>
              <p:cNvSpPr>
                <a:spLocks noChangeArrowheads="1"/>
              </p:cNvSpPr>
              <p:nvPr/>
            </p:nvSpPr>
            <p:spPr bwMode="auto">
              <a:xfrm>
                <a:off x="1632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77" name="Rectangle 46"/>
              <p:cNvSpPr>
                <a:spLocks noChangeArrowheads="1"/>
              </p:cNvSpPr>
              <p:nvPr/>
            </p:nvSpPr>
            <p:spPr bwMode="auto">
              <a:xfrm>
                <a:off x="1968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78" name="Oval 47"/>
              <p:cNvSpPr>
                <a:spLocks noChangeArrowheads="1"/>
              </p:cNvSpPr>
              <p:nvPr/>
            </p:nvSpPr>
            <p:spPr bwMode="auto">
              <a:xfrm>
                <a:off x="1440" y="1200"/>
                <a:ext cx="864" cy="720"/>
              </a:xfrm>
              <a:prstGeom prst="ellipse">
                <a:avLst/>
              </a:prstGeom>
              <a:noFill/>
              <a:ln w="9525" algn="ctr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79" name="Line 48"/>
              <p:cNvSpPr>
                <a:spLocks noChangeShapeType="1"/>
              </p:cNvSpPr>
              <p:nvPr/>
            </p:nvSpPr>
            <p:spPr bwMode="auto">
              <a:xfrm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0" name="Line 49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1" name="Line 50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2" name="Line 51"/>
              <p:cNvSpPr>
                <a:spLocks noChangeShapeType="1"/>
              </p:cNvSpPr>
              <p:nvPr/>
            </p:nvSpPr>
            <p:spPr bwMode="auto">
              <a:xfrm>
                <a:off x="2064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3" name="Line 52"/>
              <p:cNvSpPr>
                <a:spLocks noChangeShapeType="1"/>
              </p:cNvSpPr>
              <p:nvPr/>
            </p:nvSpPr>
            <p:spPr bwMode="auto">
              <a:xfrm>
                <a:off x="1824" y="1392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4" name="Line 53"/>
              <p:cNvSpPr>
                <a:spLocks noChangeShapeType="1"/>
              </p:cNvSpPr>
              <p:nvPr/>
            </p:nvSpPr>
            <p:spPr bwMode="auto">
              <a:xfrm>
                <a:off x="1824" y="1728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15" name="Group 54"/>
            <p:cNvGrpSpPr>
              <a:grpSpLocks/>
            </p:cNvGrpSpPr>
            <p:nvPr/>
          </p:nvGrpSpPr>
          <p:grpSpPr bwMode="auto">
            <a:xfrm>
              <a:off x="1719" y="1334"/>
              <a:ext cx="110" cy="71"/>
              <a:chOff x="1440" y="1200"/>
              <a:chExt cx="864" cy="720"/>
            </a:xfrm>
          </p:grpSpPr>
          <p:sp>
            <p:nvSpPr>
              <p:cNvPr id="63" name="Rectangle 55"/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64" name="Rectangle 56"/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65" name="Rectangle 57"/>
              <p:cNvSpPr>
                <a:spLocks noChangeArrowheads="1"/>
              </p:cNvSpPr>
              <p:nvPr/>
            </p:nvSpPr>
            <p:spPr bwMode="auto">
              <a:xfrm>
                <a:off x="1632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66" name="Rectangle 58"/>
              <p:cNvSpPr>
                <a:spLocks noChangeArrowheads="1"/>
              </p:cNvSpPr>
              <p:nvPr/>
            </p:nvSpPr>
            <p:spPr bwMode="auto">
              <a:xfrm>
                <a:off x="1968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67" name="Oval 59"/>
              <p:cNvSpPr>
                <a:spLocks noChangeArrowheads="1"/>
              </p:cNvSpPr>
              <p:nvPr/>
            </p:nvSpPr>
            <p:spPr bwMode="auto">
              <a:xfrm>
                <a:off x="1440" y="1200"/>
                <a:ext cx="864" cy="720"/>
              </a:xfrm>
              <a:prstGeom prst="ellipse">
                <a:avLst/>
              </a:prstGeom>
              <a:noFill/>
              <a:ln w="9525" algn="ctr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68" name="Line 60"/>
              <p:cNvSpPr>
                <a:spLocks noChangeShapeType="1"/>
              </p:cNvSpPr>
              <p:nvPr/>
            </p:nvSpPr>
            <p:spPr bwMode="auto">
              <a:xfrm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9" name="Line 61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0" name="Line 62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1" name="Line 63"/>
              <p:cNvSpPr>
                <a:spLocks noChangeShapeType="1"/>
              </p:cNvSpPr>
              <p:nvPr/>
            </p:nvSpPr>
            <p:spPr bwMode="auto">
              <a:xfrm>
                <a:off x="2064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" name="Line 64"/>
              <p:cNvSpPr>
                <a:spLocks noChangeShapeType="1"/>
              </p:cNvSpPr>
              <p:nvPr/>
            </p:nvSpPr>
            <p:spPr bwMode="auto">
              <a:xfrm>
                <a:off x="1824" y="1392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3" name="Line 65"/>
              <p:cNvSpPr>
                <a:spLocks noChangeShapeType="1"/>
              </p:cNvSpPr>
              <p:nvPr/>
            </p:nvSpPr>
            <p:spPr bwMode="auto">
              <a:xfrm>
                <a:off x="1824" y="1728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16" name="Group 66"/>
            <p:cNvGrpSpPr>
              <a:grpSpLocks/>
            </p:cNvGrpSpPr>
            <p:nvPr/>
          </p:nvGrpSpPr>
          <p:grpSpPr bwMode="auto">
            <a:xfrm>
              <a:off x="1682" y="1228"/>
              <a:ext cx="110" cy="71"/>
              <a:chOff x="1440" y="1200"/>
              <a:chExt cx="864" cy="720"/>
            </a:xfrm>
          </p:grpSpPr>
          <p:sp>
            <p:nvSpPr>
              <p:cNvPr id="52" name="Rectangle 67"/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3" name="Rectangle 68"/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4" name="Rectangle 69"/>
              <p:cNvSpPr>
                <a:spLocks noChangeArrowheads="1"/>
              </p:cNvSpPr>
              <p:nvPr/>
            </p:nvSpPr>
            <p:spPr bwMode="auto">
              <a:xfrm>
                <a:off x="1632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5" name="Rectangle 70"/>
              <p:cNvSpPr>
                <a:spLocks noChangeArrowheads="1"/>
              </p:cNvSpPr>
              <p:nvPr/>
            </p:nvSpPr>
            <p:spPr bwMode="auto">
              <a:xfrm>
                <a:off x="1968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6" name="Oval 71"/>
              <p:cNvSpPr>
                <a:spLocks noChangeArrowheads="1"/>
              </p:cNvSpPr>
              <p:nvPr/>
            </p:nvSpPr>
            <p:spPr bwMode="auto">
              <a:xfrm>
                <a:off x="1440" y="1200"/>
                <a:ext cx="864" cy="720"/>
              </a:xfrm>
              <a:prstGeom prst="ellipse">
                <a:avLst/>
              </a:prstGeom>
              <a:noFill/>
              <a:ln w="9525" algn="ctr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7" name="Line 72"/>
              <p:cNvSpPr>
                <a:spLocks noChangeShapeType="1"/>
              </p:cNvSpPr>
              <p:nvPr/>
            </p:nvSpPr>
            <p:spPr bwMode="auto">
              <a:xfrm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8" name="Line 73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9" name="Line 74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0" name="Line 75"/>
              <p:cNvSpPr>
                <a:spLocks noChangeShapeType="1"/>
              </p:cNvSpPr>
              <p:nvPr/>
            </p:nvSpPr>
            <p:spPr bwMode="auto">
              <a:xfrm>
                <a:off x="2064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1" name="Line 76"/>
              <p:cNvSpPr>
                <a:spLocks noChangeShapeType="1"/>
              </p:cNvSpPr>
              <p:nvPr/>
            </p:nvSpPr>
            <p:spPr bwMode="auto">
              <a:xfrm>
                <a:off x="1824" y="1392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2" name="Line 77"/>
              <p:cNvSpPr>
                <a:spLocks noChangeShapeType="1"/>
              </p:cNvSpPr>
              <p:nvPr/>
            </p:nvSpPr>
            <p:spPr bwMode="auto">
              <a:xfrm>
                <a:off x="1824" y="1728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17" name="Group 78"/>
            <p:cNvGrpSpPr>
              <a:grpSpLocks/>
            </p:cNvGrpSpPr>
            <p:nvPr/>
          </p:nvGrpSpPr>
          <p:grpSpPr bwMode="auto">
            <a:xfrm>
              <a:off x="1854" y="1075"/>
              <a:ext cx="110" cy="71"/>
              <a:chOff x="1440" y="1200"/>
              <a:chExt cx="864" cy="720"/>
            </a:xfrm>
          </p:grpSpPr>
          <p:sp>
            <p:nvSpPr>
              <p:cNvPr id="41" name="Rectangle 79"/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2" name="Rectangle 80"/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3" name="Rectangle 81"/>
              <p:cNvSpPr>
                <a:spLocks noChangeArrowheads="1"/>
              </p:cNvSpPr>
              <p:nvPr/>
            </p:nvSpPr>
            <p:spPr bwMode="auto">
              <a:xfrm>
                <a:off x="1632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4" name="Rectangle 82"/>
              <p:cNvSpPr>
                <a:spLocks noChangeArrowheads="1"/>
              </p:cNvSpPr>
              <p:nvPr/>
            </p:nvSpPr>
            <p:spPr bwMode="auto">
              <a:xfrm>
                <a:off x="1968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5" name="Oval 83"/>
              <p:cNvSpPr>
                <a:spLocks noChangeArrowheads="1"/>
              </p:cNvSpPr>
              <p:nvPr/>
            </p:nvSpPr>
            <p:spPr bwMode="auto">
              <a:xfrm>
                <a:off x="1440" y="1200"/>
                <a:ext cx="864" cy="720"/>
              </a:xfrm>
              <a:prstGeom prst="ellipse">
                <a:avLst/>
              </a:prstGeom>
              <a:noFill/>
              <a:ln w="9525" algn="ctr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6" name="Line 84"/>
              <p:cNvSpPr>
                <a:spLocks noChangeShapeType="1"/>
              </p:cNvSpPr>
              <p:nvPr/>
            </p:nvSpPr>
            <p:spPr bwMode="auto">
              <a:xfrm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7" name="Line 85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8" name="Line 86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9" name="Line 87"/>
              <p:cNvSpPr>
                <a:spLocks noChangeShapeType="1"/>
              </p:cNvSpPr>
              <p:nvPr/>
            </p:nvSpPr>
            <p:spPr bwMode="auto">
              <a:xfrm>
                <a:off x="2064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0" name="Line 88"/>
              <p:cNvSpPr>
                <a:spLocks noChangeShapeType="1"/>
              </p:cNvSpPr>
              <p:nvPr/>
            </p:nvSpPr>
            <p:spPr bwMode="auto">
              <a:xfrm>
                <a:off x="1824" y="1392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1" name="Line 89"/>
              <p:cNvSpPr>
                <a:spLocks noChangeShapeType="1"/>
              </p:cNvSpPr>
              <p:nvPr/>
            </p:nvSpPr>
            <p:spPr bwMode="auto">
              <a:xfrm>
                <a:off x="1824" y="1728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18" name="Group 90"/>
            <p:cNvGrpSpPr>
              <a:grpSpLocks/>
            </p:cNvGrpSpPr>
            <p:nvPr/>
          </p:nvGrpSpPr>
          <p:grpSpPr bwMode="auto">
            <a:xfrm>
              <a:off x="2013" y="1228"/>
              <a:ext cx="111" cy="71"/>
              <a:chOff x="1440" y="1200"/>
              <a:chExt cx="864" cy="720"/>
            </a:xfrm>
          </p:grpSpPr>
          <p:sp>
            <p:nvSpPr>
              <p:cNvPr id="30" name="Rectangle 91"/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1" name="Rectangle 92"/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2" name="Rectangle 93"/>
              <p:cNvSpPr>
                <a:spLocks noChangeArrowheads="1"/>
              </p:cNvSpPr>
              <p:nvPr/>
            </p:nvSpPr>
            <p:spPr bwMode="auto">
              <a:xfrm>
                <a:off x="1632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3" name="Rectangle 94"/>
              <p:cNvSpPr>
                <a:spLocks noChangeArrowheads="1"/>
              </p:cNvSpPr>
              <p:nvPr/>
            </p:nvSpPr>
            <p:spPr bwMode="auto">
              <a:xfrm>
                <a:off x="1968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4" name="Oval 95"/>
              <p:cNvSpPr>
                <a:spLocks noChangeArrowheads="1"/>
              </p:cNvSpPr>
              <p:nvPr/>
            </p:nvSpPr>
            <p:spPr bwMode="auto">
              <a:xfrm>
                <a:off x="1440" y="1200"/>
                <a:ext cx="864" cy="720"/>
              </a:xfrm>
              <a:prstGeom prst="ellipse">
                <a:avLst/>
              </a:prstGeom>
              <a:noFill/>
              <a:ln w="9525" algn="ctr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5" name="Line 96"/>
              <p:cNvSpPr>
                <a:spLocks noChangeShapeType="1"/>
              </p:cNvSpPr>
              <p:nvPr/>
            </p:nvSpPr>
            <p:spPr bwMode="auto">
              <a:xfrm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6" name="Line 97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7" name="Line 98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8" name="Line 99"/>
              <p:cNvSpPr>
                <a:spLocks noChangeShapeType="1"/>
              </p:cNvSpPr>
              <p:nvPr/>
            </p:nvSpPr>
            <p:spPr bwMode="auto">
              <a:xfrm>
                <a:off x="2064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9" name="Line 100"/>
              <p:cNvSpPr>
                <a:spLocks noChangeShapeType="1"/>
              </p:cNvSpPr>
              <p:nvPr/>
            </p:nvSpPr>
            <p:spPr bwMode="auto">
              <a:xfrm>
                <a:off x="1824" y="1392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" name="Line 101"/>
              <p:cNvSpPr>
                <a:spLocks noChangeShapeType="1"/>
              </p:cNvSpPr>
              <p:nvPr/>
            </p:nvSpPr>
            <p:spPr bwMode="auto">
              <a:xfrm>
                <a:off x="1824" y="1728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19" name="Rectangle 102"/>
            <p:cNvSpPr>
              <a:spLocks noChangeArrowheads="1"/>
            </p:cNvSpPr>
            <p:nvPr/>
          </p:nvSpPr>
          <p:spPr bwMode="auto">
            <a:xfrm>
              <a:off x="1891" y="1193"/>
              <a:ext cx="24" cy="165"/>
            </a:xfrm>
            <a:prstGeom prst="rect">
              <a:avLst/>
            </a:prstGeom>
            <a:solidFill>
              <a:srgbClr val="FF3399"/>
            </a:solidFill>
            <a:ln w="9525" algn="ctr">
              <a:solidFill>
                <a:srgbClr val="FF3399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0" name="Line 103"/>
            <p:cNvSpPr>
              <a:spLocks noChangeShapeType="1"/>
            </p:cNvSpPr>
            <p:nvPr/>
          </p:nvSpPr>
          <p:spPr bwMode="auto">
            <a:xfrm>
              <a:off x="1817" y="1181"/>
              <a:ext cx="74" cy="59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1" name="Line 104"/>
            <p:cNvSpPr>
              <a:spLocks noChangeShapeType="1"/>
            </p:cNvSpPr>
            <p:nvPr/>
          </p:nvSpPr>
          <p:spPr bwMode="auto">
            <a:xfrm>
              <a:off x="1792" y="1263"/>
              <a:ext cx="99" cy="0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2" name="Line 105"/>
            <p:cNvSpPr>
              <a:spLocks noChangeShapeType="1"/>
            </p:cNvSpPr>
            <p:nvPr/>
          </p:nvSpPr>
          <p:spPr bwMode="auto">
            <a:xfrm flipV="1">
              <a:off x="1817" y="1287"/>
              <a:ext cx="74" cy="71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3" name="Line 106"/>
            <p:cNvSpPr>
              <a:spLocks noChangeShapeType="1"/>
            </p:cNvSpPr>
            <p:nvPr/>
          </p:nvSpPr>
          <p:spPr bwMode="auto">
            <a:xfrm flipH="1">
              <a:off x="1915" y="1181"/>
              <a:ext cx="62" cy="59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4" name="Line 107"/>
            <p:cNvSpPr>
              <a:spLocks noChangeShapeType="1"/>
            </p:cNvSpPr>
            <p:nvPr/>
          </p:nvSpPr>
          <p:spPr bwMode="auto">
            <a:xfrm flipH="1">
              <a:off x="1915" y="1263"/>
              <a:ext cx="98" cy="0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5" name="Line 108"/>
            <p:cNvSpPr>
              <a:spLocks noChangeShapeType="1"/>
            </p:cNvSpPr>
            <p:nvPr/>
          </p:nvSpPr>
          <p:spPr bwMode="auto">
            <a:xfrm flipH="1" flipV="1">
              <a:off x="1915" y="1287"/>
              <a:ext cx="62" cy="59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6" name="Line 109"/>
            <p:cNvSpPr>
              <a:spLocks noChangeShapeType="1"/>
            </p:cNvSpPr>
            <p:nvPr/>
          </p:nvSpPr>
          <p:spPr bwMode="auto">
            <a:xfrm flipV="1">
              <a:off x="1903" y="1358"/>
              <a:ext cx="0" cy="35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" name="Line 110"/>
            <p:cNvSpPr>
              <a:spLocks noChangeShapeType="1"/>
            </p:cNvSpPr>
            <p:nvPr/>
          </p:nvSpPr>
          <p:spPr bwMode="auto">
            <a:xfrm>
              <a:off x="1903" y="1146"/>
              <a:ext cx="0" cy="47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8" name="WordArt 111"/>
            <p:cNvSpPr>
              <a:spLocks noChangeArrowheads="1" noChangeShapeType="1" noTextEdit="1"/>
            </p:cNvSpPr>
            <p:nvPr/>
          </p:nvSpPr>
          <p:spPr bwMode="auto">
            <a:xfrm>
              <a:off x="1584" y="1008"/>
              <a:ext cx="624" cy="533"/>
            </a:xfrm>
            <a:prstGeom prst="rect">
              <a:avLst/>
            </a:prstGeom>
          </p:spPr>
          <p:txBody>
            <a:bodyPr spcFirstLastPara="1" wrap="none" fromWordArt="1">
              <a:prstTxWarp prst="textArchUp">
                <a:avLst>
                  <a:gd name="adj" fmla="val 9381227"/>
                </a:avLst>
              </a:prstTxWarp>
            </a:bodyPr>
            <a:lstStyle/>
            <a:p>
              <a:pPr algn="ctr"/>
              <a:r>
                <a:rPr lang="en-US" sz="2800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FF"/>
                  </a:solidFill>
                  <a:latin typeface="Garamond"/>
                </a:rPr>
                <a:t>Network Based Computing</a:t>
              </a:r>
            </a:p>
          </p:txBody>
        </p:sp>
        <p:sp>
          <p:nvSpPr>
            <p:cNvPr id="29" name="WordArt 112"/>
            <p:cNvSpPr>
              <a:spLocks noChangeArrowheads="1" noChangeShapeType="1" noTextEdit="1"/>
            </p:cNvSpPr>
            <p:nvPr/>
          </p:nvSpPr>
          <p:spPr bwMode="auto">
            <a:xfrm>
              <a:off x="1668" y="1475"/>
              <a:ext cx="444" cy="109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600" kern="10" dirty="0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0000FF"/>
                  </a:solidFill>
                  <a:effectLst>
                    <a:outerShdw dist="45791" dir="2021404" algn="ctr" rotWithShape="0">
                      <a:srgbClr val="B2B2B2">
                        <a:alpha val="80000"/>
                      </a:srgbClr>
                    </a:outerShdw>
                  </a:effectLst>
                  <a:latin typeface="Garamond"/>
                </a:rPr>
                <a:t>Laboratory</a:t>
              </a:r>
            </a:p>
          </p:txBody>
        </p:sp>
      </p:grpSp>
      <p:sp>
        <p:nvSpPr>
          <p:cNvPr id="5" name="矩形 4"/>
          <p:cNvSpPr/>
          <p:nvPr/>
        </p:nvSpPr>
        <p:spPr>
          <a:xfrm>
            <a:off x="2269291" y="251368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FontTx/>
              <a:buNone/>
            </a:pPr>
            <a:r>
              <a:rPr lang="en-US" altLang="zh-CN" sz="1800" b="0" dirty="0">
                <a:latin typeface="Calibri"/>
                <a:ea typeface="宋体" pitchFamily="2" charset="-122"/>
                <a:cs typeface="Calibri"/>
              </a:rPr>
              <a:t>Network-Based Computing Laboratory</a:t>
            </a:r>
          </a:p>
          <a:p>
            <a:pPr algn="ctr">
              <a:buFontTx/>
              <a:buNone/>
            </a:pPr>
            <a:r>
              <a:rPr lang="en-US" altLang="zh-CN" sz="1800" b="0" dirty="0">
                <a:solidFill>
                  <a:schemeClr val="hlink"/>
                </a:solidFill>
                <a:latin typeface="Calibri"/>
                <a:ea typeface="宋体" pitchFamily="2" charset="-122"/>
                <a:cs typeface="Calibri"/>
                <a:hlinkClick r:id="rId3"/>
              </a:rPr>
              <a:t>http://nowlab.cse.ohio-state.edu</a:t>
            </a:r>
            <a:r>
              <a:rPr lang="en-US" altLang="zh-CN" sz="1800" b="0" dirty="0">
                <a:solidFill>
                  <a:schemeClr val="hlink"/>
                </a:solidFill>
                <a:ea typeface="宋体" pitchFamily="2" charset="-122"/>
                <a:hlinkClick r:id="rId3"/>
              </a:rPr>
              <a:t>/</a:t>
            </a:r>
            <a:endParaRPr lang="en-US" altLang="zh-CN" sz="1800" b="0" dirty="0">
              <a:solidFill>
                <a:schemeClr val="hlink"/>
              </a:solidFill>
              <a:ea typeface="宋体" pitchFamily="2" charset="-122"/>
            </a:endParaRPr>
          </a:p>
        </p:txBody>
      </p:sp>
      <p:sp>
        <p:nvSpPr>
          <p:cNvPr id="121" name="Rectangle 3"/>
          <p:cNvSpPr txBox="1">
            <a:spLocks noChangeArrowheads="1"/>
          </p:cNvSpPr>
          <p:nvPr/>
        </p:nvSpPr>
        <p:spPr>
          <a:xfrm>
            <a:off x="743989" y="638714"/>
            <a:ext cx="7772400" cy="41148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4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algn="ctr">
              <a:buNone/>
            </a:pPr>
            <a:r>
              <a:rPr lang="en-US" sz="1600" b="0" dirty="0">
                <a:solidFill>
                  <a:schemeClr val="tx2"/>
                </a:solidFill>
                <a:hlinkClick r:id="rId4"/>
              </a:rPr>
              <a:t>michalowicz.2@osu.edu</a:t>
            </a:r>
            <a:r>
              <a:rPr lang="en-US" sz="1600" b="0" dirty="0">
                <a:solidFill>
                  <a:schemeClr val="tx2"/>
                </a:solidFill>
              </a:rPr>
              <a:t> 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232229" y="3570518"/>
            <a:ext cx="2836089" cy="1215897"/>
            <a:chOff x="19167" y="3097058"/>
            <a:chExt cx="4682259" cy="1786638"/>
          </a:xfrm>
        </p:grpSpPr>
        <p:sp>
          <p:nvSpPr>
            <p:cNvPr id="122" name="Rectangle 114"/>
            <p:cNvSpPr>
              <a:spLocks noChangeArrowheads="1"/>
            </p:cNvSpPr>
            <p:nvPr/>
          </p:nvSpPr>
          <p:spPr bwMode="auto">
            <a:xfrm>
              <a:off x="19167" y="4250551"/>
              <a:ext cx="4682259" cy="633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b="0" dirty="0">
                  <a:latin typeface="Calibri"/>
                  <a:ea typeface="宋体" pitchFamily="2" charset="-122"/>
                  <a:cs typeface="Calibri"/>
                </a:rPr>
                <a:t>The High-Performance MPI/PGAS Project</a:t>
              </a:r>
            </a:p>
            <a:p>
              <a:pPr algn="ctr"/>
              <a:r>
                <a:rPr lang="en-US" altLang="zh-CN" sz="1100" b="0" u="sng" dirty="0">
                  <a:solidFill>
                    <a:schemeClr val="hlink"/>
                  </a:solidFill>
                  <a:latin typeface="Calibri"/>
                  <a:ea typeface="宋体" pitchFamily="2" charset="-122"/>
                  <a:cs typeface="Calibri"/>
                </a:rPr>
                <a:t>http://mvapich.cse.ohio-state.edu/</a:t>
              </a:r>
              <a:endParaRPr lang="zh-CN" altLang="en-US" sz="1100" b="0" u="sng" dirty="0">
                <a:solidFill>
                  <a:schemeClr val="hlink"/>
                </a:solidFill>
                <a:latin typeface="Calibri"/>
                <a:ea typeface="宋体" pitchFamily="2" charset="-122"/>
                <a:cs typeface="Calibri"/>
              </a:endParaRPr>
            </a:p>
          </p:txBody>
        </p:sp>
        <p:pic>
          <p:nvPicPr>
            <p:cNvPr id="120" name="Picture 11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6817" y="3097058"/>
              <a:ext cx="2880119" cy="1020802"/>
            </a:xfrm>
            <a:prstGeom prst="rect">
              <a:avLst/>
            </a:prstGeom>
          </p:spPr>
        </p:pic>
      </p:grpSp>
      <p:grpSp>
        <p:nvGrpSpPr>
          <p:cNvPr id="7" name="Group 6"/>
          <p:cNvGrpSpPr/>
          <p:nvPr/>
        </p:nvGrpSpPr>
        <p:grpSpPr>
          <a:xfrm>
            <a:off x="6017833" y="3461114"/>
            <a:ext cx="2836089" cy="1348711"/>
            <a:chOff x="5154404" y="876229"/>
            <a:chExt cx="4682259" cy="1981795"/>
          </a:xfrm>
        </p:grpSpPr>
        <p:sp>
          <p:nvSpPr>
            <p:cNvPr id="123" name="Rectangle 114"/>
            <p:cNvSpPr>
              <a:spLocks noChangeArrowheads="1"/>
            </p:cNvSpPr>
            <p:nvPr/>
          </p:nvSpPr>
          <p:spPr bwMode="auto">
            <a:xfrm>
              <a:off x="5154404" y="2224879"/>
              <a:ext cx="4682259" cy="633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b="0" dirty="0">
                  <a:latin typeface="Calibri"/>
                  <a:ea typeface="宋体" pitchFamily="2" charset="-122"/>
                  <a:cs typeface="Calibri"/>
                </a:rPr>
                <a:t>The High-Performance Deep Learning Project</a:t>
              </a:r>
            </a:p>
            <a:p>
              <a:pPr algn="ctr"/>
              <a:r>
                <a:rPr lang="en-US" altLang="zh-CN" sz="1100" b="0" u="sng" dirty="0">
                  <a:solidFill>
                    <a:schemeClr val="hlink"/>
                  </a:solidFill>
                  <a:latin typeface="Calibri"/>
                  <a:ea typeface="宋体" pitchFamily="2" charset="-122"/>
                  <a:cs typeface="Calibri"/>
                </a:rPr>
                <a:t>http://hidl.cse.ohio-state.edu/</a:t>
              </a:r>
              <a:endParaRPr lang="zh-CN" altLang="en-US" sz="1100" b="0" u="sng" dirty="0">
                <a:solidFill>
                  <a:schemeClr val="hlink"/>
                </a:solidFill>
                <a:latin typeface="Calibri"/>
                <a:ea typeface="宋体" pitchFamily="2" charset="-122"/>
                <a:cs typeface="Calibri"/>
              </a:endParaRPr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27704" y="876229"/>
              <a:ext cx="2093162" cy="1345288"/>
            </a:xfrm>
            <a:prstGeom prst="rect">
              <a:avLst/>
            </a:prstGeom>
          </p:spPr>
        </p:pic>
      </p:grpSp>
      <p:grpSp>
        <p:nvGrpSpPr>
          <p:cNvPr id="3" name="Group 2"/>
          <p:cNvGrpSpPr/>
          <p:nvPr/>
        </p:nvGrpSpPr>
        <p:grpSpPr>
          <a:xfrm>
            <a:off x="3081631" y="3562925"/>
            <a:ext cx="2836089" cy="1246558"/>
            <a:chOff x="4614142" y="3202904"/>
            <a:chExt cx="4682259" cy="1831694"/>
          </a:xfrm>
        </p:grpSpPr>
        <p:pic>
          <p:nvPicPr>
            <p:cNvPr id="118" name="图片 117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11359" y="3202904"/>
              <a:ext cx="2444337" cy="1167193"/>
            </a:xfrm>
            <a:prstGeom prst="rect">
              <a:avLst/>
            </a:prstGeom>
          </p:spPr>
        </p:pic>
        <p:sp>
          <p:nvSpPr>
            <p:cNvPr id="125" name="Rectangle 114"/>
            <p:cNvSpPr>
              <a:spLocks noChangeArrowheads="1"/>
            </p:cNvSpPr>
            <p:nvPr/>
          </p:nvSpPr>
          <p:spPr bwMode="auto">
            <a:xfrm>
              <a:off x="4614142" y="4401452"/>
              <a:ext cx="4682259" cy="633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b="0" dirty="0">
                  <a:latin typeface="Calibri"/>
                  <a:ea typeface="宋体" pitchFamily="2" charset="-122"/>
                  <a:cs typeface="Calibri"/>
                </a:rPr>
                <a:t>The High-Performance Big Data Project</a:t>
              </a:r>
            </a:p>
            <a:p>
              <a:pPr algn="ctr"/>
              <a:r>
                <a:rPr lang="en-US" altLang="zh-CN" sz="1100" b="0" u="sng" dirty="0">
                  <a:solidFill>
                    <a:schemeClr val="hlink"/>
                  </a:solidFill>
                  <a:latin typeface="Calibri"/>
                  <a:ea typeface="宋体" pitchFamily="2" charset="-122"/>
                  <a:cs typeface="Calibri"/>
                </a:rPr>
                <a:t>http://hibd.cse.ohio-state.edu/</a:t>
              </a:r>
              <a:endParaRPr lang="zh-CN" altLang="en-US" sz="1100" b="0" u="sng" dirty="0">
                <a:solidFill>
                  <a:schemeClr val="hlink"/>
                </a:solidFill>
                <a:latin typeface="Calibri"/>
                <a:ea typeface="宋体" pitchFamily="2" charset="-122"/>
                <a:cs typeface="Calibri"/>
              </a:endParaRPr>
            </a:p>
          </p:txBody>
        </p:sp>
      </p:grpSp>
      <p:pic>
        <p:nvPicPr>
          <p:cNvPr id="124" name="Picture 123">
            <a:extLst>
              <a:ext uri="{FF2B5EF4-FFF2-40B4-BE49-F238E27FC236}">
                <a16:creationId xmlns:a16="http://schemas.microsoft.com/office/drawing/2014/main" id="{F01AA032-3DA5-BA4C-A5BC-DD8D724BA76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1549" t="22035" r="32254" b="23988"/>
          <a:stretch/>
        </p:blipFill>
        <p:spPr>
          <a:xfrm>
            <a:off x="665373" y="2385469"/>
            <a:ext cx="484465" cy="406373"/>
          </a:xfrm>
          <a:prstGeom prst="rect">
            <a:avLst/>
          </a:prstGeom>
        </p:spPr>
      </p:pic>
      <p:sp>
        <p:nvSpPr>
          <p:cNvPr id="126" name="Rectangle 125">
            <a:extLst>
              <a:ext uri="{FF2B5EF4-FFF2-40B4-BE49-F238E27FC236}">
                <a16:creationId xmlns:a16="http://schemas.microsoft.com/office/drawing/2014/main" id="{39A6226E-BFF8-F042-9E6C-CDB72E5F6815}"/>
              </a:ext>
            </a:extLst>
          </p:cNvPr>
          <p:cNvSpPr/>
          <p:nvPr/>
        </p:nvSpPr>
        <p:spPr>
          <a:xfrm>
            <a:off x="1115058" y="2484624"/>
            <a:ext cx="98475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i="1" dirty="0">
                <a:solidFill>
                  <a:srgbClr val="0070C0"/>
                </a:solidFill>
                <a:latin typeface="+mn-lt"/>
              </a:rPr>
              <a:t>Follow us on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009ACF8C-9FD6-9042-8A69-6291150E952B}"/>
              </a:ext>
            </a:extLst>
          </p:cNvPr>
          <p:cNvSpPr/>
          <p:nvPr/>
        </p:nvSpPr>
        <p:spPr>
          <a:xfrm>
            <a:off x="581563" y="2844234"/>
            <a:ext cx="20658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+mn-lt"/>
                <a:hlinkClick r:id="rId9"/>
              </a:rPr>
              <a:t>https://twitter.com/mvapich</a:t>
            </a:r>
            <a:r>
              <a:rPr lang="en-US" sz="1200" dirty="0">
                <a:latin typeface="+mn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75473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57"/>
    </mc:Choice>
    <mc:Fallback xmlns="">
      <p:transition spd="slow" advTm="4757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23E17-0381-5314-7B73-F824B0E99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"/>
            <a:ext cx="7886700" cy="994172"/>
          </a:xfrm>
        </p:spPr>
        <p:txBody>
          <a:bodyPr/>
          <a:lstStyle/>
          <a:p>
            <a:r>
              <a:rPr lang="en-US" dirty="0"/>
              <a:t>Related Work: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EE00BB-07D1-520C-A52C-58EDAA9D07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537" y="794084"/>
            <a:ext cx="8855242" cy="4162926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DPU-Bench is not to be confused with “</a:t>
            </a:r>
            <a:r>
              <a:rPr lang="en-US" dirty="0" err="1"/>
              <a:t>DPUBench</a:t>
            </a:r>
            <a:r>
              <a:rPr lang="en-US" dirty="0"/>
              <a:t>: An application-driven scalable benchmark suite for comprehensive DPU evaluation”</a:t>
            </a:r>
          </a:p>
          <a:p>
            <a:pPr lvl="1"/>
            <a:r>
              <a:rPr lang="en-US" dirty="0"/>
              <a:t>Published in June 2023 in the “</a:t>
            </a:r>
            <a:r>
              <a:rPr lang="en-US" b="0" i="0" dirty="0" err="1">
                <a:solidFill>
                  <a:srgbClr val="2E2E2E"/>
                </a:solidFill>
                <a:effectLst/>
                <a:latin typeface="NexusSans"/>
              </a:rPr>
              <a:t>BenchCouncil</a:t>
            </a:r>
            <a:r>
              <a:rPr lang="en-US" b="0" i="0" dirty="0">
                <a:solidFill>
                  <a:srgbClr val="2E2E2E"/>
                </a:solidFill>
                <a:effectLst/>
                <a:latin typeface="NexusSans"/>
              </a:rPr>
              <a:t> Transactions on Benchmarks, Standards and Evaluations (</a:t>
            </a:r>
            <a:r>
              <a:rPr lang="en-US" b="0" i="0" dirty="0" err="1">
                <a:solidFill>
                  <a:srgbClr val="2E2E2E"/>
                </a:solidFill>
                <a:effectLst/>
                <a:latin typeface="NexusSans"/>
              </a:rPr>
              <a:t>TBench</a:t>
            </a:r>
            <a:r>
              <a:rPr lang="en-US" b="0" i="0" dirty="0">
                <a:solidFill>
                  <a:srgbClr val="2E2E2E"/>
                </a:solidFill>
                <a:effectLst/>
                <a:latin typeface="NexusSans"/>
              </a:rPr>
              <a:t>)” Journal</a:t>
            </a:r>
            <a:endParaRPr lang="en-US" dirty="0"/>
          </a:p>
          <a:p>
            <a:pPr lvl="1"/>
            <a:r>
              <a:rPr lang="en-US" dirty="0" err="1">
                <a:hlinkClick r:id="rId3"/>
              </a:rPr>
              <a:t>DPUBench</a:t>
            </a:r>
            <a:r>
              <a:rPr lang="en-US" dirty="0">
                <a:hlinkClick r:id="rId3"/>
              </a:rPr>
              <a:t>: An application-driven scalable benchmark suite for comprehensive DPU evaluation – ScienceDirect</a:t>
            </a:r>
            <a:endParaRPr lang="en-US" dirty="0"/>
          </a:p>
          <a:p>
            <a:r>
              <a:rPr lang="en-US" dirty="0"/>
              <a:t>How we differ from them:</a:t>
            </a:r>
          </a:p>
          <a:p>
            <a:pPr lvl="1"/>
            <a:r>
              <a:rPr lang="en-US" dirty="0"/>
              <a:t>They focus on application-level benchmarks, we focus on communication patterns (one-to-all, all-to-one, etc.)</a:t>
            </a:r>
          </a:p>
          <a:p>
            <a:pPr lvl="1"/>
            <a:r>
              <a:rPr lang="en-US" dirty="0"/>
              <a:t>They utilize NVIDIA’s DOCA Library and “applications” folder to study these, we utilize IB-Verbs Primitives</a:t>
            </a:r>
          </a:p>
          <a:p>
            <a:pPr lvl="1"/>
            <a:r>
              <a:rPr lang="en-US" dirty="0"/>
              <a:t>We focus on offloading collective communication, they analyze other aspects beyond this.</a:t>
            </a:r>
          </a:p>
          <a:p>
            <a:r>
              <a:rPr lang="en-US" dirty="0"/>
              <a:t>How they’re similar:</a:t>
            </a:r>
          </a:p>
          <a:p>
            <a:pPr lvl="1"/>
            <a:r>
              <a:rPr lang="en-US" dirty="0"/>
              <a:t>Benchmark suites</a:t>
            </a:r>
          </a:p>
          <a:p>
            <a:pPr lvl="1"/>
            <a:r>
              <a:rPr lang="en-US" dirty="0"/>
              <a:t>Names</a:t>
            </a:r>
          </a:p>
          <a:p>
            <a:pPr lvl="1"/>
            <a:r>
              <a:rPr lang="en-US" dirty="0"/>
              <a:t>Involvement using NVIDIA’s BlueField-2 DPUs</a:t>
            </a:r>
          </a:p>
        </p:txBody>
      </p:sp>
    </p:spTree>
    <p:extLst>
      <p:ext uri="{BB962C8B-B14F-4D97-AF65-F5344CB8AC3E}">
        <p14:creationId xmlns:p14="http://schemas.microsoft.com/office/powerpoint/2010/main" val="36185561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D31F4-BCB5-657C-BBED-17676B92D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9177"/>
            <a:ext cx="7886700" cy="597810"/>
          </a:xfrm>
        </p:spPr>
        <p:txBody>
          <a:bodyPr/>
          <a:lstStyle/>
          <a:p>
            <a:r>
              <a:rPr lang="en-US" dirty="0">
                <a:cs typeface="Calibri Light"/>
              </a:rPr>
              <a:t>But Wait: BlueField-3’s have come in!!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88F5155-C7F3-E776-7C7F-F10F8A765CAD}"/>
              </a:ext>
            </a:extLst>
          </p:cNvPr>
          <p:cNvSpPr txBox="1"/>
          <p:nvPr/>
        </p:nvSpPr>
        <p:spPr>
          <a:xfrm>
            <a:off x="278395" y="733331"/>
            <a:ext cx="8303159" cy="84946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100" b="0" dirty="0">
                <a:latin typeface="+mn-lt"/>
              </a:rPr>
              <a:t>Twice the core count and InfiniBand bandwidth as BF-2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100" b="0" dirty="0">
                <a:latin typeface="+mn-lt"/>
              </a:rPr>
              <a:t>5600 MT/s (2800 MHz) DDR5 bandwidth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2100" b="0" dirty="0">
                <a:latin typeface="+mn-lt"/>
              </a:rPr>
              <a:t>Faster than most standard “host” nodes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100" b="0" dirty="0">
                <a:latin typeface="+mn-lt"/>
              </a:rPr>
              <a:t>32 GB across two memory controllers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100" b="0" dirty="0">
              <a:latin typeface="+mn-lt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100" b="0" dirty="0">
              <a:latin typeface="+mn-lt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100" b="0" dirty="0">
                <a:latin typeface="+mn-lt"/>
              </a:rPr>
              <a:t>Time for (Drum Roll… MORE results :P) – mainly this cyclic, multi-root </a:t>
            </a:r>
            <a:r>
              <a:rPr lang="en-US" sz="2100" b="0" dirty="0" err="1">
                <a:latin typeface="+mn-lt"/>
              </a:rPr>
              <a:t>Allgather</a:t>
            </a:r>
            <a:r>
              <a:rPr lang="en-US" sz="2100" b="0" dirty="0">
                <a:latin typeface="+mn-lt"/>
              </a:rPr>
              <a:t> idea from before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100" b="0" dirty="0">
              <a:latin typeface="+mn-lt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100" b="0" dirty="0">
              <a:latin typeface="+mn-lt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100" b="0" dirty="0">
              <a:latin typeface="+mn-lt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100" b="0" dirty="0">
              <a:latin typeface="+mn-lt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100" b="0" dirty="0">
              <a:latin typeface="+mn-lt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100" b="0" dirty="0">
              <a:latin typeface="+mn-lt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100" b="0" dirty="0">
              <a:latin typeface="+mn-lt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100" b="0" dirty="0">
              <a:latin typeface="+mn-lt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100" b="0" dirty="0">
              <a:latin typeface="+mn-lt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100" b="0" dirty="0">
              <a:latin typeface="+mn-lt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100" b="0" dirty="0">
              <a:latin typeface="+mn-lt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100" b="0" dirty="0">
              <a:latin typeface="+mn-lt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100" b="0" dirty="0">
              <a:latin typeface="+mn-lt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100" b="0" dirty="0">
              <a:latin typeface="+mn-lt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100" b="0" dirty="0">
              <a:latin typeface="+mn-lt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100" b="0" dirty="0">
              <a:latin typeface="+mn-lt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100" b="0" dirty="0">
              <a:latin typeface="+mn-lt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100" b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758865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D31F4-BCB5-657C-BBED-17676B92D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9177"/>
            <a:ext cx="7886700" cy="597810"/>
          </a:xfrm>
        </p:spPr>
        <p:txBody>
          <a:bodyPr>
            <a:normAutofit/>
          </a:bodyPr>
          <a:lstStyle/>
          <a:p>
            <a:r>
              <a:rPr lang="en-US" dirty="0">
                <a:cs typeface="Calibri Light"/>
              </a:rPr>
              <a:t>Offload Efficiency Results: </a:t>
            </a:r>
            <a:r>
              <a:rPr lang="en-US" dirty="0" err="1">
                <a:cs typeface="Calibri Light"/>
              </a:rPr>
              <a:t>Allgather</a:t>
            </a:r>
            <a:r>
              <a:rPr lang="en-US" dirty="0">
                <a:cs typeface="Calibri Light"/>
              </a:rPr>
              <a:t> (Take 2, BF-3)</a:t>
            </a:r>
            <a:endParaRPr lang="en-US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7B444987-9507-4582-85E8-F37C1CB33FF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2392794"/>
              </p:ext>
            </p:extLst>
          </p:nvPr>
        </p:nvGraphicFramePr>
        <p:xfrm>
          <a:off x="101851" y="1407318"/>
          <a:ext cx="4230833" cy="22824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44870619-7C2D-4DD2-957E-B385FC6CA67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44042849"/>
              </p:ext>
            </p:extLst>
          </p:nvPr>
        </p:nvGraphicFramePr>
        <p:xfrm>
          <a:off x="4858849" y="1407318"/>
          <a:ext cx="4230833" cy="22824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7949603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hyperlink" Target="mailto:panda@cse.ohio-state.edu" TargetMode="External"/></Relationships>
</file>

<file path=ppt/theme/theme1.xml><?xml version="1.0" encoding="utf-8"?>
<a:theme xmlns:a="http://schemas.openxmlformats.org/drawingml/2006/main" name="1_Contemporary">
  <a:themeElements>
    <a:clrScheme name="">
      <a:dk1>
        <a:srgbClr val="000000"/>
      </a:dk1>
      <a:lt1>
        <a:srgbClr val="000066"/>
      </a:lt1>
      <a:dk2>
        <a:srgbClr val="CD052B"/>
      </a:dk2>
      <a:lt2>
        <a:srgbClr val="000000"/>
      </a:lt2>
      <a:accent1>
        <a:srgbClr val="009999"/>
      </a:accent1>
      <a:accent2>
        <a:srgbClr val="FF9933"/>
      </a:accent2>
      <a:accent3>
        <a:srgbClr val="AAAAB8"/>
      </a:accent3>
      <a:accent4>
        <a:srgbClr val="000000"/>
      </a:accent4>
      <a:accent5>
        <a:srgbClr val="AACACA"/>
      </a:accent5>
      <a:accent6>
        <a:srgbClr val="E78A2D"/>
      </a:accent6>
      <a:hlink>
        <a:srgbClr val="330099"/>
      </a:hlink>
      <a:folHlink>
        <a:srgbClr val="CBCBC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8282C1"/>
        </a:solidFill>
        <a:ln w="19050" cap="sq" cmpd="sng">
          <a:solidFill>
            <a:schemeClr val="tx1"/>
          </a:solidFill>
          <a:miter lim="800000"/>
          <a:headEnd type="none" w="sm" len="sm"/>
          <a:tailEnd type="none" w="sm" len="sm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a:spPr>
      <a:bodyPr wrap="square" rtlCol="0" anchor="ctr">
        <a:noAutofit/>
      </a:bodyPr>
      <a:lstStyle>
        <a:defPPr algn="ctr" eaLnBrk="0" hangingPunct="0">
          <a:lnSpc>
            <a:spcPct val="110000"/>
          </a:lnSpc>
          <a:spcBef>
            <a:spcPct val="20000"/>
          </a:spcBef>
          <a:defRPr dirty="0" err="1" smtClean="0">
            <a:ln>
              <a:solidFill>
                <a:schemeClr val="bg2"/>
              </a:solidFill>
            </a:ln>
            <a:solidFill>
              <a:schemeClr val="tx1">
                <a:lumMod val="95000"/>
                <a:lumOff val="5000"/>
              </a:schemeClr>
            </a:solidFill>
            <a:latin typeface="+mj-lt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1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  <a:txDef>
      <a:spPr bwMode="auto">
        <a:noFill/>
        <a:ln w="12700" cap="sq">
          <a:noFill/>
          <a:miter lim="800000"/>
          <a:headEnd type="none" w="sm" len="sm"/>
          <a:tailEnd type="none" w="sm" len="sm"/>
        </a:ln>
      </a:spPr>
      <a:bodyPr wrap="square">
        <a:spAutoFit/>
      </a:bodyPr>
      <a:lstStyle>
        <a:defPPr algn="ctr" eaLnBrk="0" hangingPunct="0">
          <a:lnSpc>
            <a:spcPct val="120000"/>
          </a:lnSpc>
          <a:defRPr sz="1800" dirty="0" smtClean="0">
            <a:latin typeface="+mj-lt"/>
            <a:cs typeface="Arial" pitchFamily="34" charset="0"/>
            <a:hlinkClick xmlns:r="http://schemas.openxmlformats.org/officeDocument/2006/relationships" r:id="rId1"/>
          </a:defRPr>
        </a:defPPr>
      </a:lstStyle>
    </a:txDef>
  </a:objectDefaults>
  <a:extraClrSchemeLst>
    <a:extraClrScheme>
      <a:clrScheme name="Contemporary 1">
        <a:dk1>
          <a:srgbClr val="000000"/>
        </a:dk1>
        <a:lt1>
          <a:srgbClr val="FFFFFF"/>
        </a:lt1>
        <a:dk2>
          <a:srgbClr val="0066CC"/>
        </a:dk2>
        <a:lt2>
          <a:srgbClr val="CBCBCB"/>
        </a:lt2>
        <a:accent1>
          <a:srgbClr val="009999"/>
        </a:accent1>
        <a:accent2>
          <a:srgbClr val="FF9933"/>
        </a:accent2>
        <a:accent3>
          <a:srgbClr val="AAB8E2"/>
        </a:accent3>
        <a:accent4>
          <a:srgbClr val="DADADA"/>
        </a:accent4>
        <a:accent5>
          <a:srgbClr val="AACACA"/>
        </a:accent5>
        <a:accent6>
          <a:srgbClr val="E78A2D"/>
        </a:accent6>
        <a:hlink>
          <a:srgbClr val="330099"/>
        </a:hlink>
        <a:folHlink>
          <a:srgbClr val="CBCBC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969696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C8098447166D4F9B07E7CAE9B03016" ma:contentTypeVersion="16" ma:contentTypeDescription="Create a new document." ma:contentTypeScope="" ma:versionID="794fffbf27b23dbf541b3ff200a50196">
  <xsd:schema xmlns:xsd="http://www.w3.org/2001/XMLSchema" xmlns:xs="http://www.w3.org/2001/XMLSchema" xmlns:p="http://schemas.microsoft.com/office/2006/metadata/properties" xmlns:ns3="31493c1b-9c05-4336-8754-d27b0617dd46" xmlns:ns4="efa732ea-6fcc-4d6f-b883-a8c99531a81d" targetNamespace="http://schemas.microsoft.com/office/2006/metadata/properties" ma:root="true" ma:fieldsID="95c52f500dd492ceab3a540e7539981c" ns3:_="" ns4:_="">
    <xsd:import namespace="31493c1b-9c05-4336-8754-d27b0617dd46"/>
    <xsd:import namespace="efa732ea-6fcc-4d6f-b883-a8c99531a81d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LengthInSeconds" minOccurs="0"/>
                <xsd:element ref="ns4:_activity" minOccurs="0"/>
                <xsd:element ref="ns4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493c1b-9c05-4336-8754-d27b0617dd4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a732ea-6fcc-4d6f-b883-a8c99531a8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efa732ea-6fcc-4d6f-b883-a8c99531a81d" xsi:nil="true"/>
  </documentManagement>
</p:properties>
</file>

<file path=customXml/itemProps1.xml><?xml version="1.0" encoding="utf-8"?>
<ds:datastoreItem xmlns:ds="http://schemas.openxmlformats.org/officeDocument/2006/customXml" ds:itemID="{450008CB-C470-4383-B884-04806786DAF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3418826-DA0D-4263-A74B-85E402681883}">
  <ds:schemaRefs>
    <ds:schemaRef ds:uri="31493c1b-9c05-4336-8754-d27b0617dd46"/>
    <ds:schemaRef ds:uri="efa732ea-6fcc-4d6f-b883-a8c99531a81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C68B641-342A-41B7-9CE6-2957DC9CF4FB}">
  <ds:schemaRefs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www.w3.org/XML/1998/namespace"/>
    <ds:schemaRef ds:uri="http://schemas.openxmlformats.org/package/2006/metadata/core-properties"/>
    <ds:schemaRef ds:uri="efa732ea-6fcc-4d6f-b883-a8c99531a81d"/>
    <ds:schemaRef ds:uri="31493c1b-9c05-4336-8754-d27b0617dd46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</TotalTime>
  <Words>2877</Words>
  <Application>Microsoft Office PowerPoint</Application>
  <PresentationFormat>On-screen Show (16:9)</PresentationFormat>
  <Paragraphs>483</Paragraphs>
  <Slides>36</Slides>
  <Notes>19</Notes>
  <HiddenSlides>3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4" baseType="lpstr">
      <vt:lpstr>Arial</vt:lpstr>
      <vt:lpstr>Calibri</vt:lpstr>
      <vt:lpstr>Comic Sans MS</vt:lpstr>
      <vt:lpstr>Garamond</vt:lpstr>
      <vt:lpstr>Lucida Console</vt:lpstr>
      <vt:lpstr>NexusSans</vt:lpstr>
      <vt:lpstr>Wingdings</vt:lpstr>
      <vt:lpstr>1_Contemporary</vt:lpstr>
      <vt:lpstr>DPU-Bench: A New Micro-Benchmark Suite to Measure the Offload Efficiency of SmartNICs</vt:lpstr>
      <vt:lpstr>Breakdown</vt:lpstr>
      <vt:lpstr>Introduction: Drivers of Modern HPC Cluster Architectures</vt:lpstr>
      <vt:lpstr>Introduction: What is a DPU? </vt:lpstr>
      <vt:lpstr>Introduction/Motivation: Why are DPUs Important?</vt:lpstr>
      <vt:lpstr>Problem Statement: We Need a New, DPU-Aware Microbenchmark Suite</vt:lpstr>
      <vt:lpstr>Breakdown</vt:lpstr>
      <vt:lpstr>How Does DPU-Bench Fit In?</vt:lpstr>
      <vt:lpstr>Design Choice: Running at the IB-Verbs Level</vt:lpstr>
      <vt:lpstr>Terminology</vt:lpstr>
      <vt:lpstr>Breakdown</vt:lpstr>
      <vt:lpstr>General Breakdown of  DPU-Bench benchmarks (1/2)</vt:lpstr>
      <vt:lpstr>General Breakdown of DPU-Bench benchmarks (2/2)</vt:lpstr>
      <vt:lpstr>Collective patterns in this benchmark suite</vt:lpstr>
      <vt:lpstr>Cyclic versus Block-based work assignment</vt:lpstr>
      <vt:lpstr>Staged one-to-all/"broadcast" (Cyclic Approach)</vt:lpstr>
      <vt:lpstr>Staged non-personalized all-to-all/"allgather" (Cyclic Approach) – Single Root Worker</vt:lpstr>
      <vt:lpstr>Breakdown</vt:lpstr>
      <vt:lpstr>Experimental Testbed</vt:lpstr>
      <vt:lpstr>Experiments Performed</vt:lpstr>
      <vt:lpstr>Sample Output</vt:lpstr>
      <vt:lpstr>Offload Efficiency Results: Broadcast – Cyclic Work Assignment</vt:lpstr>
      <vt:lpstr>Offload Efficiency Results: Broadcast – Block Work Assignment</vt:lpstr>
      <vt:lpstr>Offload Efficiency Results: Gather – Cyclic Work Assignment</vt:lpstr>
      <vt:lpstr>Offload Efficiency Results: Gather – Block Work Assignment</vt:lpstr>
      <vt:lpstr>Offload Efficiency Results: Allgather (Single-Root Worker) – Cyclic Work Assignment</vt:lpstr>
      <vt:lpstr>Offload Efficiency Results: Allgather (Single-Root Worker) – Block Work Assignment</vt:lpstr>
      <vt:lpstr>Offload Efficiency Results: Allgather  (Efficient Use of Multiple Workers)</vt:lpstr>
      <vt:lpstr>Offload Efficiency Results: Allgather (Efficient Use of Multiple Workers – Cyclic Work Assignment)</vt:lpstr>
      <vt:lpstr>Breakdown</vt:lpstr>
      <vt:lpstr>Conclusion/Future Work</vt:lpstr>
      <vt:lpstr>Want to see more talks at the OSU Booth?</vt:lpstr>
      <vt:lpstr>Thank You!</vt:lpstr>
      <vt:lpstr>Related Work:</vt:lpstr>
      <vt:lpstr>But Wait: BlueField-3’s have come in!!</vt:lpstr>
      <vt:lpstr>Offload Efficiency Results: Allgather (Take 2, BF-3)</vt:lpstr>
    </vt:vector>
  </TitlesOfParts>
  <Company>OSU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Software Libraries and Middleware for Exascale Systems</dc:title>
  <dc:subject>Presentation Slides</dc:subject>
  <dc:creator>D. K. Panda</dc:creator>
  <cp:lastModifiedBy>Michalowicz, Benjamin</cp:lastModifiedBy>
  <cp:revision>15</cp:revision>
  <cp:lastPrinted>1998-10-01T16:18:06Z</cp:lastPrinted>
  <dcterms:created xsi:type="dcterms:W3CDTF">2011-06-18T13:55:27Z</dcterms:created>
  <dcterms:modified xsi:type="dcterms:W3CDTF">2023-11-15T21:27:50Z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0x010100BDC8098447166D4F9B07E7CAE9B03016</vt:lpwstr>
  </property>
</Properties>
</file>